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 id="2147483728" r:id="rId5"/>
  </p:sldMasterIdLst>
  <p:notesMasterIdLst>
    <p:notesMasterId r:id="rId34"/>
  </p:notesMasterIdLst>
  <p:handoutMasterIdLst>
    <p:handoutMasterId r:id="rId35"/>
  </p:handoutMasterIdLst>
  <p:sldIdLst>
    <p:sldId id="292" r:id="rId6"/>
    <p:sldId id="364" r:id="rId7"/>
    <p:sldId id="257" r:id="rId8"/>
    <p:sldId id="258" r:id="rId9"/>
    <p:sldId id="259" r:id="rId10"/>
    <p:sldId id="274" r:id="rId11"/>
    <p:sldId id="260" r:id="rId12"/>
    <p:sldId id="261" r:id="rId13"/>
    <p:sldId id="363"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5" r:id="rId27"/>
    <p:sldId id="276" r:id="rId28"/>
    <p:sldId id="277" r:id="rId29"/>
    <p:sldId id="278" r:id="rId30"/>
    <p:sldId id="279" r:id="rId31"/>
    <p:sldId id="280" r:id="rId32"/>
    <p:sldId id="365" r:id="rId33"/>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B6"/>
    <a:srgbClr val="113F6F"/>
    <a:srgbClr val="013D61"/>
    <a:srgbClr val="F3703A"/>
    <a:srgbClr val="515083"/>
    <a:srgbClr val="2F305C"/>
    <a:srgbClr val="3C4798"/>
    <a:srgbClr val="E68637"/>
    <a:srgbClr val="F6A287"/>
    <a:srgbClr val="E98B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90" autoAdjust="0"/>
  </p:normalViewPr>
  <p:slideViewPr>
    <p:cSldViewPr snapToGrid="0">
      <p:cViewPr varScale="1">
        <p:scale>
          <a:sx n="90" d="100"/>
          <a:sy n="90" d="100"/>
        </p:scale>
        <p:origin x="120" y="312"/>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12/05/2025</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12/05/2025</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Questa il nostro case mix che include una quota sempre crescente di Endoscopia Bariatrica sia primaria che revisionale</a:t>
            </a:r>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2</a:t>
            </a:fld>
            <a:endParaRPr lang="it-IT" noProof="0" dirty="0"/>
          </a:p>
        </p:txBody>
      </p:sp>
    </p:spTree>
    <p:extLst>
      <p:ext uri="{BB962C8B-B14F-4D97-AF65-F5344CB8AC3E}">
        <p14:creationId xmlns:p14="http://schemas.microsoft.com/office/powerpoint/2010/main" val="3627886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84653"/>
                </a:solidFill>
                <a:latin typeface="Roboto" pitchFamily="34" charset="0"/>
                <a:ea typeface="Roboto" pitchFamily="34" charset="-122"/>
                <a:cs typeface="Roboto" pitchFamily="34" charset="-120"/>
              </a:rPr>
              <a:t>Bariatric surgery creates multiple challenges for maintaining proper nutrition. The reduced gastric pouch size in RYGB and rearrangement of the digestive tract in both VSG and RYGB lead to pH alterations that affect nutrient absorption.</a:t>
            </a:r>
            <a:endParaRPr lang="en-US" sz="1200" dirty="0">
              <a:solidFill>
                <a:prstClr val="black"/>
              </a:solidFill>
              <a:latin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84653"/>
                </a:solidFill>
                <a:latin typeface="Roboto" pitchFamily="34" charset="0"/>
                <a:ea typeface="Roboto" pitchFamily="34" charset="-122"/>
                <a:cs typeface="Roboto" pitchFamily="34" charset="-120"/>
              </a:rPr>
              <a:t>When the intestinal tract is either bypassed or altered (e.g., after gastric bypass or duodenal switch), a reduction in vitamin B12 absorption may occur, explaining why RYGB patients showed lower B12 levels than VSG patients.</a:t>
            </a:r>
            <a:endParaRPr lang="en-US" sz="1200" dirty="0">
              <a:solidFill>
                <a:prstClr val="black"/>
              </a:solidFill>
              <a:latin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F1B81-5A68-4443-64E5-0781BC6A9F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8D01FA-7050-4019-EDA6-AB3CB7A4F3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FDB770-BBC6-D7AD-D1E8-AE356A8D8D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5EB5DA-D682-E3E2-6520-4C13E1EA968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3305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12/05/2025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12/05/2025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12/05/2025</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12/05/2025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12/05/2025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12/05/2025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12/05/2025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12/05/2025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12/05/2025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12/05/2025</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12/05/2025</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5060941" y="0"/>
            <a:ext cx="153926"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12/05/2025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013D61"/>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984836" y="3841"/>
            <a:ext cx="153926" cy="6858000"/>
          </a:xfrm>
          <a:prstGeom prst="rect">
            <a:avLst/>
          </a:prstGeom>
          <a:solidFill>
            <a:srgbClr val="00A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8" name="Immagine 7">
            <a:extLst>
              <a:ext uri="{FF2B5EF4-FFF2-40B4-BE49-F238E27FC236}">
                <a16:creationId xmlns:a16="http://schemas.microsoft.com/office/drawing/2014/main" id="{5D945A0D-0BC2-5D67-1B64-3021BAD7BF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38" y="0"/>
            <a:ext cx="5018088"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12/05/2025</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523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32420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4035249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404596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484043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1853836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2108760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2193340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2913325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12/05/2025</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282018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72471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4167490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17480500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4445509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7689885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2620587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667484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20465857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48757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12/05/2025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1086499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35304173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789682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3445413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2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11746620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2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1535885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2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27285762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92D397-2B70-F84D-5BE1-7D456FD2330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84F68C7-296C-14CA-AB13-EF26D4E9B9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AB926C02-8468-8FD2-5358-07B62379AD3D}"/>
              </a:ext>
            </a:extLst>
          </p:cNvPr>
          <p:cNvSpPr>
            <a:spLocks noGrp="1"/>
          </p:cNvSpPr>
          <p:nvPr>
            <p:ph type="dt" sz="half" idx="10"/>
          </p:nvPr>
        </p:nvSpPr>
        <p:spPr/>
        <p:txBody>
          <a:bodyPr/>
          <a:lstStyle/>
          <a:p>
            <a:pPr rtl="0"/>
            <a:fld id="{2CA46E8E-89D0-493E-ABBF-B63A9C819C41}" type="datetime1">
              <a:rPr lang="it-IT" noProof="0" smtClean="0"/>
              <a:t>12/05/2025</a:t>
            </a:fld>
            <a:endParaRPr lang="it-IT" noProof="0" dirty="0"/>
          </a:p>
        </p:txBody>
      </p:sp>
      <p:sp>
        <p:nvSpPr>
          <p:cNvPr id="5" name="Segnaposto piè di pagina 4">
            <a:extLst>
              <a:ext uri="{FF2B5EF4-FFF2-40B4-BE49-F238E27FC236}">
                <a16:creationId xmlns:a16="http://schemas.microsoft.com/office/drawing/2014/main" id="{C974FAF1-3ADB-5D8F-4571-3CED59A11608}"/>
              </a:ext>
            </a:extLst>
          </p:cNvPr>
          <p:cNvSpPr>
            <a:spLocks noGrp="1"/>
          </p:cNvSpPr>
          <p:nvPr>
            <p:ph type="ftr" sz="quarter" idx="11"/>
          </p:nvPr>
        </p:nvSpPr>
        <p:spPr/>
        <p:txBody>
          <a:bodyPr/>
          <a:lstStyle/>
          <a:p>
            <a:pPr rtl="0"/>
            <a:r>
              <a:rPr lang="it-IT" noProof="0"/>
              <a:t>Piè di pagina</a:t>
            </a:r>
            <a:endParaRPr lang="it-IT" noProof="0" dirty="0"/>
          </a:p>
        </p:txBody>
      </p:sp>
      <p:sp>
        <p:nvSpPr>
          <p:cNvPr id="6" name="Segnaposto numero diapositiva 5">
            <a:extLst>
              <a:ext uri="{FF2B5EF4-FFF2-40B4-BE49-F238E27FC236}">
                <a16:creationId xmlns:a16="http://schemas.microsoft.com/office/drawing/2014/main" id="{4ABE16BB-0AFF-7AA5-8145-6C01374F68CB}"/>
              </a:ext>
            </a:extLst>
          </p:cNvPr>
          <p:cNvSpPr>
            <a:spLocks noGrp="1"/>
          </p:cNvSpPr>
          <p:nvPr>
            <p:ph type="sldNum" sz="quarter" idx="12"/>
          </p:nvPr>
        </p:nvSpPr>
        <p:spPr/>
        <p:txBody>
          <a:bodyPr/>
          <a:lstStyle/>
          <a:p>
            <a:pPr rtl="0"/>
            <a:fld id="{3A98EE3D-8CD1-4C3F-BD1C-C98C9596463C}" type="slidenum">
              <a:rPr lang="it-IT" noProof="0" smtClean="0"/>
              <a:pPr/>
              <a:t>‹N›</a:t>
            </a:fld>
            <a:endParaRPr lang="it-IT" noProof="0" dirty="0"/>
          </a:p>
        </p:txBody>
      </p:sp>
    </p:spTree>
    <p:extLst>
      <p:ext uri="{BB962C8B-B14F-4D97-AF65-F5344CB8AC3E}">
        <p14:creationId xmlns:p14="http://schemas.microsoft.com/office/powerpoint/2010/main" val="3521799613"/>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5060941" y="0"/>
            <a:ext cx="153926"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12/05/2025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013D61"/>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984836" y="3841"/>
            <a:ext cx="153926" cy="6858000"/>
          </a:xfrm>
          <a:prstGeom prst="rect">
            <a:avLst/>
          </a:prstGeom>
          <a:solidFill>
            <a:srgbClr val="00A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8" name="Immagine 7">
            <a:extLst>
              <a:ext uri="{FF2B5EF4-FFF2-40B4-BE49-F238E27FC236}">
                <a16:creationId xmlns:a16="http://schemas.microsoft.com/office/drawing/2014/main" id="{5D945A0D-0BC2-5D67-1B64-3021BAD7BF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38" y="0"/>
            <a:ext cx="5018088" cy="6858000"/>
          </a:xfrm>
          <a:prstGeom prst="rect">
            <a:avLst/>
          </a:prstGeom>
        </p:spPr>
      </p:pic>
    </p:spTree>
    <p:extLst>
      <p:ext uri="{BB962C8B-B14F-4D97-AF65-F5344CB8AC3E}">
        <p14:creationId xmlns:p14="http://schemas.microsoft.com/office/powerpoint/2010/main" val="4061486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12/05/2025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12/05/2025</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12/05/2025</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12/05/2025</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DFAB8DF2-5E8E-AAC9-5CFB-04F9609C1AF6}"/>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90775C3D-C100-72AE-04FB-C04AC0D7DE43}"/>
              </a:ext>
            </a:extLst>
          </p:cNvPr>
          <p:cNvSpPr/>
          <p:nvPr userDrawn="1"/>
        </p:nvSpPr>
        <p:spPr>
          <a:xfrm>
            <a:off x="0" y="6174807"/>
            <a:ext cx="12192000" cy="683193"/>
          </a:xfrm>
          <a:prstGeom prst="rect">
            <a:avLst/>
          </a:prstGeom>
          <a:solidFill>
            <a:srgbClr val="113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Parallelogramma 14">
            <a:extLst>
              <a:ext uri="{FF2B5EF4-FFF2-40B4-BE49-F238E27FC236}">
                <a16:creationId xmlns:a16="http://schemas.microsoft.com/office/drawing/2014/main" id="{AF082EE3-41AA-4817-A1CC-C33DDB8F675F}"/>
              </a:ext>
            </a:extLst>
          </p:cNvPr>
          <p:cNvSpPr/>
          <p:nvPr userDrawn="1"/>
        </p:nvSpPr>
        <p:spPr>
          <a:xfrm>
            <a:off x="4434494" y="-124691"/>
            <a:ext cx="2857500" cy="6299498"/>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7" name="Immagine 6">
            <a:extLst>
              <a:ext uri="{FF2B5EF4-FFF2-40B4-BE49-F238E27FC236}">
                <a16:creationId xmlns:a16="http://schemas.microsoft.com/office/drawing/2014/main" id="{B5E029AD-6703-A540-841D-BE7462E7B0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4807"/>
            <a:ext cx="3707476" cy="683193"/>
          </a:xfrm>
          <a:prstGeom prst="rect">
            <a:avLst/>
          </a:prstGeom>
        </p:spPr>
      </p:pic>
      <p:sp>
        <p:nvSpPr>
          <p:cNvPr id="9" name="Rettangolo 8">
            <a:extLst>
              <a:ext uri="{FF2B5EF4-FFF2-40B4-BE49-F238E27FC236}">
                <a16:creationId xmlns:a16="http://schemas.microsoft.com/office/drawing/2014/main" id="{D1867750-EA89-EFEA-40CB-4FA8E18FEF5A}"/>
              </a:ext>
            </a:extLst>
          </p:cNvPr>
          <p:cNvSpPr/>
          <p:nvPr userDrawn="1"/>
        </p:nvSpPr>
        <p:spPr>
          <a:xfrm rot="16200000">
            <a:off x="6073140" y="76728"/>
            <a:ext cx="45719" cy="12191999"/>
          </a:xfrm>
          <a:prstGeom prst="rect">
            <a:avLst/>
          </a:prstGeom>
          <a:solidFill>
            <a:srgbClr val="00A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12/05/2025</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57648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Lst>
  <p:hf sldNum="0"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34.xml"/><Relationship Id="rId5" Type="http://schemas.openxmlformats.org/officeDocument/2006/relationships/image" Target="../media/image37.jp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6.xml"/><Relationship Id="rId6" Type="http://schemas.openxmlformats.org/officeDocument/2006/relationships/image" Target="../media/image45.png"/><Relationship Id="rId11" Type="http://schemas.openxmlformats.org/officeDocument/2006/relationships/image" Target="../media/image4.jp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37.xml"/><Relationship Id="rId6" Type="http://schemas.openxmlformats.org/officeDocument/2006/relationships/image" Target="../media/image4.jp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7.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8.xml"/><Relationship Id="rId6" Type="http://schemas.openxmlformats.org/officeDocument/2006/relationships/image" Target="../media/image56.png"/><Relationship Id="rId11" Type="http://schemas.openxmlformats.org/officeDocument/2006/relationships/image" Target="../media/image4.jp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openxmlformats.org/officeDocument/2006/relationships/image" Target="../media/image4.jp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4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4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43.xml"/><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44.xml"/><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45.xml"/><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4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18.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20.jp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871410" y="83796"/>
            <a:ext cx="5573027" cy="3227514"/>
          </a:xfrm>
        </p:spPr>
        <p:txBody>
          <a:bodyPr>
            <a:noAutofit/>
          </a:bodyPr>
          <a:lstStyle/>
          <a:p>
            <a:r>
              <a:rPr lang="it-IT" sz="3600" dirty="0"/>
              <a:t>SUPPORTO MULTIVITAMINICO E CHIRURGICA METABOLICA </a:t>
            </a:r>
            <a:r>
              <a:rPr lang="it-IT" sz="3600"/>
              <a:t>E BARIATRICA </a:t>
            </a:r>
            <a:br>
              <a:rPr lang="it-IT" sz="3600" dirty="0"/>
            </a:br>
            <a:br>
              <a:rPr lang="it-IT" sz="3600" dirty="0"/>
            </a:br>
            <a:r>
              <a:rPr lang="it-IT" sz="3600" dirty="0"/>
              <a:t>NUOVE EVIDENZE</a:t>
            </a:r>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a:xfrm>
            <a:off x="5871410" y="3430640"/>
            <a:ext cx="5979696" cy="2054098"/>
          </a:xfrm>
        </p:spPr>
        <p:txBody>
          <a:bodyPr>
            <a:normAutofit/>
          </a:bodyPr>
          <a:lstStyle/>
          <a:p>
            <a:pPr>
              <a:spcBef>
                <a:spcPts val="0"/>
              </a:spcBef>
              <a:spcAft>
                <a:spcPts val="0"/>
              </a:spcAft>
              <a:buSzPts val="2800"/>
            </a:pPr>
            <a:r>
              <a:rPr lang="it-IT" b="1" dirty="0">
                <a:solidFill>
                  <a:srgbClr val="00ACB6"/>
                </a:solidFill>
                <a:latin typeface="Host Grotesk Medium"/>
              </a:rPr>
              <a:t>Dr. Rosario BELLINI</a:t>
            </a:r>
            <a:endParaRPr lang="it-IT" dirty="0">
              <a:solidFill>
                <a:srgbClr val="00ACB6"/>
              </a:solidFill>
              <a:latin typeface="Host Grotesk Medium"/>
            </a:endParaRPr>
          </a:p>
          <a:p>
            <a:pPr>
              <a:spcBef>
                <a:spcPts val="1400"/>
              </a:spcBef>
              <a:spcAft>
                <a:spcPts val="0"/>
              </a:spcAft>
              <a:buSzPts val="2800"/>
            </a:pPr>
            <a:r>
              <a:rPr lang="it-IT" sz="1900" b="1" dirty="0">
                <a:solidFill>
                  <a:srgbClr val="00ACB6"/>
                </a:solidFill>
                <a:latin typeface="Host Grotesk Medium"/>
                <a:ea typeface="Calibri"/>
                <a:cs typeface="Calibri"/>
                <a:sym typeface="Calibri"/>
              </a:rPr>
              <a:t>U.O. CHIRURGIA BARIATRICA e metabolica</a:t>
            </a:r>
            <a:endParaRPr lang="it-IT" sz="1900" dirty="0">
              <a:solidFill>
                <a:srgbClr val="00ACB6"/>
              </a:solidFill>
              <a:latin typeface="Host Grotesk Medium"/>
            </a:endParaRPr>
          </a:p>
          <a:p>
            <a:pPr algn="ctr">
              <a:spcBef>
                <a:spcPts val="1400"/>
              </a:spcBef>
              <a:spcAft>
                <a:spcPts val="0"/>
              </a:spcAft>
              <a:buSzPts val="2800"/>
            </a:pPr>
            <a:r>
              <a:rPr lang="it-IT" sz="1600" b="1" dirty="0">
                <a:solidFill>
                  <a:srgbClr val="00ACB6"/>
                </a:solidFill>
                <a:latin typeface="Host Grotesk Medium"/>
              </a:rPr>
              <a:t>DAI Chirurgia e Medicina endocrino metabolica e dei trapianti</a:t>
            </a:r>
          </a:p>
          <a:p>
            <a:pPr>
              <a:spcBef>
                <a:spcPts val="1400"/>
              </a:spcBef>
              <a:spcAft>
                <a:spcPts val="0"/>
              </a:spcAft>
              <a:buSzPts val="2800"/>
            </a:pPr>
            <a:r>
              <a:rPr lang="it-IT" sz="1600" b="1" dirty="0">
                <a:solidFill>
                  <a:srgbClr val="00ACB6"/>
                </a:solidFill>
                <a:latin typeface="Host Grotesk Medium"/>
              </a:rPr>
              <a:t>Ospedale «Nuovo Santa Chiara» Cisanello -Pisa</a:t>
            </a:r>
          </a:p>
        </p:txBody>
      </p:sp>
      <p:pic>
        <p:nvPicPr>
          <p:cNvPr id="6" name="Immagine 5">
            <a:extLst>
              <a:ext uri="{FF2B5EF4-FFF2-40B4-BE49-F238E27FC236}">
                <a16:creationId xmlns:a16="http://schemas.microsoft.com/office/drawing/2014/main" id="{35831C16-8E1E-9AB8-156C-CD68DF17BD4D}"/>
              </a:ext>
            </a:extLst>
          </p:cNvPr>
          <p:cNvPicPr>
            <a:picLocks noChangeAspect="1"/>
          </p:cNvPicPr>
          <p:nvPr/>
        </p:nvPicPr>
        <p:blipFill>
          <a:blip r:embed="rId2"/>
          <a:stretch>
            <a:fillRect/>
          </a:stretch>
        </p:blipFill>
        <p:spPr>
          <a:xfrm>
            <a:off x="9313327" y="5484738"/>
            <a:ext cx="2860626" cy="1373262"/>
          </a:xfrm>
          <a:prstGeom prst="rect">
            <a:avLst/>
          </a:prstGeom>
        </p:spPr>
      </p:pic>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800600" cy="6858000"/>
          </a:xfrm>
          <a:prstGeom prst="rect">
            <a:avLst/>
          </a:prstGeom>
        </p:spPr>
      </p:pic>
      <p:sp>
        <p:nvSpPr>
          <p:cNvPr id="3" name="Text 0"/>
          <p:cNvSpPr/>
          <p:nvPr/>
        </p:nvSpPr>
        <p:spPr>
          <a:xfrm>
            <a:off x="5203426" y="133845"/>
            <a:ext cx="4677867" cy="584696"/>
          </a:xfrm>
          <a:prstGeom prst="rect">
            <a:avLst/>
          </a:prstGeom>
          <a:noFill/>
          <a:ln/>
        </p:spPr>
        <p:txBody>
          <a:bodyPr wrap="none" lIns="0" tIns="0" rIns="0" bIns="0" rtlCol="0" anchor="t"/>
          <a:lstStyle/>
          <a:p>
            <a:pPr defTabSz="761970">
              <a:lnSpc>
                <a:spcPts val="4583"/>
              </a:lnSpc>
            </a:pPr>
            <a:r>
              <a:rPr lang="en-US" sz="3667" dirty="0">
                <a:solidFill>
                  <a:srgbClr val="2E3C4E"/>
                </a:solidFill>
                <a:latin typeface="Host Grotesk Medium" pitchFamily="34" charset="0"/>
                <a:ea typeface="Host Grotesk Medium" pitchFamily="34" charset="-122"/>
                <a:cs typeface="Host Grotesk Medium" pitchFamily="34" charset="-120"/>
              </a:rPr>
              <a:t>Vitamin D Results</a:t>
            </a:r>
            <a:endParaRPr lang="en-US" sz="3667" dirty="0">
              <a:solidFill>
                <a:prstClr val="black"/>
              </a:solidFill>
              <a:latin typeface="Calibri" panose="020F0502020204030204"/>
            </a:endParaRPr>
          </a:p>
        </p:txBody>
      </p:sp>
      <p:sp>
        <p:nvSpPr>
          <p:cNvPr id="4" name="Shape 1"/>
          <p:cNvSpPr/>
          <p:nvPr/>
        </p:nvSpPr>
        <p:spPr>
          <a:xfrm>
            <a:off x="5437287" y="850939"/>
            <a:ext cx="25400" cy="4962525"/>
          </a:xfrm>
          <a:prstGeom prst="roundRect">
            <a:avLst>
              <a:gd name="adj" fmla="val 309408"/>
            </a:avLst>
          </a:prstGeom>
          <a:solidFill>
            <a:srgbClr val="BFD3D8"/>
          </a:solidFill>
          <a:ln/>
        </p:spPr>
        <p:txBody>
          <a:bodyPr/>
          <a:lstStyle/>
          <a:p>
            <a:pPr defTabSz="761970"/>
            <a:endParaRPr lang="it-IT" sz="1500">
              <a:solidFill>
                <a:prstClr val="black"/>
              </a:solidFill>
              <a:latin typeface="Calibri" panose="020F0502020204030204"/>
            </a:endParaRPr>
          </a:p>
        </p:txBody>
      </p:sp>
      <p:sp>
        <p:nvSpPr>
          <p:cNvPr id="5" name="Shape 2"/>
          <p:cNvSpPr/>
          <p:nvPr/>
        </p:nvSpPr>
        <p:spPr>
          <a:xfrm>
            <a:off x="5622380" y="1048682"/>
            <a:ext cx="561281" cy="25400"/>
          </a:xfrm>
          <a:prstGeom prst="roundRect">
            <a:avLst>
              <a:gd name="adj" fmla="val 309408"/>
            </a:avLst>
          </a:prstGeom>
          <a:solidFill>
            <a:srgbClr val="BFD3D8"/>
          </a:solidFill>
          <a:ln/>
        </p:spPr>
        <p:txBody>
          <a:bodyPr/>
          <a:lstStyle/>
          <a:p>
            <a:pPr defTabSz="761970"/>
            <a:endParaRPr lang="it-IT" sz="1500">
              <a:solidFill>
                <a:prstClr val="black"/>
              </a:solidFill>
              <a:latin typeface="Calibri" panose="020F0502020204030204"/>
            </a:endParaRPr>
          </a:p>
        </p:txBody>
      </p:sp>
      <p:sp>
        <p:nvSpPr>
          <p:cNvPr id="6" name="Shape 3"/>
          <p:cNvSpPr/>
          <p:nvPr/>
        </p:nvSpPr>
        <p:spPr>
          <a:xfrm>
            <a:off x="5226794" y="850939"/>
            <a:ext cx="420985" cy="420985"/>
          </a:xfrm>
          <a:prstGeom prst="roundRect">
            <a:avLst>
              <a:gd name="adj" fmla="val 18668"/>
            </a:avLst>
          </a:prstGeom>
          <a:solidFill>
            <a:srgbClr val="D9EDF2"/>
          </a:solidFill>
          <a:ln w="7620">
            <a:solidFill>
              <a:srgbClr val="BFD3D8"/>
            </a:solidFill>
            <a:prstDash val="solid"/>
          </a:ln>
        </p:spPr>
        <p:txBody>
          <a:bodyPr/>
          <a:lstStyle/>
          <a:p>
            <a:pPr defTabSz="761970"/>
            <a:endParaRPr lang="it-IT" sz="1500">
              <a:solidFill>
                <a:prstClr val="black"/>
              </a:solidFill>
              <a:latin typeface="Calibri" panose="020F0502020204030204"/>
            </a:endParaRPr>
          </a:p>
        </p:txBody>
      </p:sp>
      <p:sp>
        <p:nvSpPr>
          <p:cNvPr id="7" name="Text 4"/>
          <p:cNvSpPr/>
          <p:nvPr/>
        </p:nvSpPr>
        <p:spPr>
          <a:xfrm>
            <a:off x="5296942" y="885964"/>
            <a:ext cx="280591" cy="350838"/>
          </a:xfrm>
          <a:prstGeom prst="rect">
            <a:avLst/>
          </a:prstGeom>
          <a:noFill/>
          <a:ln/>
        </p:spPr>
        <p:txBody>
          <a:bodyPr wrap="none" lIns="0" tIns="0" rIns="0" bIns="0" rtlCol="0" anchor="t"/>
          <a:lstStyle/>
          <a:p>
            <a:pPr algn="ctr" defTabSz="761970">
              <a:lnSpc>
                <a:spcPts val="2208"/>
              </a:lnSpc>
            </a:pPr>
            <a:r>
              <a:rPr lang="en-US" sz="2208" dirty="0">
                <a:solidFill>
                  <a:srgbClr val="384653"/>
                </a:solidFill>
                <a:latin typeface="Host Grotesk Medium" pitchFamily="34" charset="0"/>
                <a:ea typeface="Host Grotesk Medium" pitchFamily="34" charset="-122"/>
                <a:cs typeface="Host Grotesk Medium" pitchFamily="34" charset="-120"/>
              </a:rPr>
              <a:t>1</a:t>
            </a:r>
            <a:endParaRPr lang="en-US" sz="2208" dirty="0">
              <a:solidFill>
                <a:prstClr val="black"/>
              </a:solidFill>
              <a:latin typeface="Calibri" panose="020F0502020204030204"/>
            </a:endParaRPr>
          </a:p>
        </p:txBody>
      </p:sp>
      <p:sp>
        <p:nvSpPr>
          <p:cNvPr id="8" name="Text 5"/>
          <p:cNvSpPr/>
          <p:nvPr/>
        </p:nvSpPr>
        <p:spPr>
          <a:xfrm>
            <a:off x="6372919" y="915233"/>
            <a:ext cx="2338883" cy="292298"/>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Baseline (V0)</a:t>
            </a:r>
            <a:endParaRPr lang="en-US" sz="1833" dirty="0">
              <a:solidFill>
                <a:prstClr val="black"/>
              </a:solidFill>
              <a:latin typeface="Calibri" panose="020F0502020204030204"/>
            </a:endParaRPr>
          </a:p>
        </p:txBody>
      </p:sp>
      <p:sp>
        <p:nvSpPr>
          <p:cNvPr id="9" name="Text 6"/>
          <p:cNvSpPr/>
          <p:nvPr/>
        </p:nvSpPr>
        <p:spPr>
          <a:xfrm>
            <a:off x="6372919" y="1319748"/>
            <a:ext cx="5164237" cy="280690"/>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65% of patients had vitamin D deficiency (&lt;25 μg/L)</a:t>
            </a:r>
            <a:endParaRPr lang="en-US" sz="1458" dirty="0">
              <a:solidFill>
                <a:prstClr val="black"/>
              </a:solidFill>
              <a:latin typeface="Calibri" panose="020F0502020204030204"/>
            </a:endParaRPr>
          </a:p>
        </p:txBody>
      </p:sp>
      <p:sp>
        <p:nvSpPr>
          <p:cNvPr id="10" name="Shape 7"/>
          <p:cNvSpPr/>
          <p:nvPr/>
        </p:nvSpPr>
        <p:spPr>
          <a:xfrm>
            <a:off x="5622380" y="2172335"/>
            <a:ext cx="561281" cy="25400"/>
          </a:xfrm>
          <a:prstGeom prst="roundRect">
            <a:avLst>
              <a:gd name="adj" fmla="val 309408"/>
            </a:avLst>
          </a:prstGeom>
          <a:solidFill>
            <a:srgbClr val="BFD3D8"/>
          </a:solidFill>
          <a:ln/>
        </p:spPr>
        <p:txBody>
          <a:bodyPr/>
          <a:lstStyle/>
          <a:p>
            <a:pPr defTabSz="761970"/>
            <a:endParaRPr lang="it-IT" sz="1500">
              <a:solidFill>
                <a:prstClr val="black"/>
              </a:solidFill>
              <a:latin typeface="Calibri" panose="020F0502020204030204"/>
            </a:endParaRPr>
          </a:p>
        </p:txBody>
      </p:sp>
      <p:sp>
        <p:nvSpPr>
          <p:cNvPr id="11" name="Shape 8"/>
          <p:cNvSpPr/>
          <p:nvPr/>
        </p:nvSpPr>
        <p:spPr>
          <a:xfrm>
            <a:off x="5226794" y="1974591"/>
            <a:ext cx="420985" cy="420985"/>
          </a:xfrm>
          <a:prstGeom prst="roundRect">
            <a:avLst>
              <a:gd name="adj" fmla="val 18668"/>
            </a:avLst>
          </a:prstGeom>
          <a:solidFill>
            <a:srgbClr val="D9EDF2"/>
          </a:solidFill>
          <a:ln w="7620">
            <a:solidFill>
              <a:srgbClr val="BFD3D8"/>
            </a:solidFill>
            <a:prstDash val="solid"/>
          </a:ln>
        </p:spPr>
        <p:txBody>
          <a:bodyPr/>
          <a:lstStyle/>
          <a:p>
            <a:pPr defTabSz="761970"/>
            <a:endParaRPr lang="it-IT" sz="1500">
              <a:solidFill>
                <a:prstClr val="black"/>
              </a:solidFill>
              <a:latin typeface="Calibri" panose="020F0502020204030204"/>
            </a:endParaRPr>
          </a:p>
        </p:txBody>
      </p:sp>
      <p:sp>
        <p:nvSpPr>
          <p:cNvPr id="12" name="Text 9"/>
          <p:cNvSpPr/>
          <p:nvPr/>
        </p:nvSpPr>
        <p:spPr>
          <a:xfrm>
            <a:off x="5296942" y="2009616"/>
            <a:ext cx="280591" cy="350838"/>
          </a:xfrm>
          <a:prstGeom prst="rect">
            <a:avLst/>
          </a:prstGeom>
          <a:noFill/>
          <a:ln/>
        </p:spPr>
        <p:txBody>
          <a:bodyPr wrap="none" lIns="0" tIns="0" rIns="0" bIns="0" rtlCol="0" anchor="t"/>
          <a:lstStyle/>
          <a:p>
            <a:pPr algn="ctr" defTabSz="761970">
              <a:lnSpc>
                <a:spcPts val="2208"/>
              </a:lnSpc>
            </a:pPr>
            <a:r>
              <a:rPr lang="en-US" sz="2208" dirty="0">
                <a:solidFill>
                  <a:srgbClr val="384653"/>
                </a:solidFill>
                <a:latin typeface="Host Grotesk Medium" pitchFamily="34" charset="0"/>
                <a:ea typeface="Host Grotesk Medium" pitchFamily="34" charset="-122"/>
                <a:cs typeface="Host Grotesk Medium" pitchFamily="34" charset="-120"/>
              </a:rPr>
              <a:t>2</a:t>
            </a:r>
            <a:endParaRPr lang="en-US" sz="2208" dirty="0">
              <a:solidFill>
                <a:prstClr val="black"/>
              </a:solidFill>
              <a:latin typeface="Calibri" panose="020F0502020204030204"/>
            </a:endParaRPr>
          </a:p>
        </p:txBody>
      </p:sp>
      <p:sp>
        <p:nvSpPr>
          <p:cNvPr id="13" name="Text 10"/>
          <p:cNvSpPr/>
          <p:nvPr/>
        </p:nvSpPr>
        <p:spPr>
          <a:xfrm>
            <a:off x="6372919" y="2038886"/>
            <a:ext cx="2338883" cy="292298"/>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3 Months (V2)</a:t>
            </a:r>
            <a:endParaRPr lang="en-US" sz="1833" dirty="0">
              <a:solidFill>
                <a:prstClr val="black"/>
              </a:solidFill>
              <a:latin typeface="Calibri" panose="020F0502020204030204"/>
            </a:endParaRPr>
          </a:p>
        </p:txBody>
      </p:sp>
      <p:sp>
        <p:nvSpPr>
          <p:cNvPr id="14" name="Text 11"/>
          <p:cNvSpPr/>
          <p:nvPr/>
        </p:nvSpPr>
        <p:spPr>
          <a:xfrm>
            <a:off x="6372919" y="2443401"/>
            <a:ext cx="5164237" cy="561380"/>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Significant increase in both groups, higher in VSG patients (p&lt;0.05)</a:t>
            </a:r>
            <a:endParaRPr lang="en-US" sz="1458" dirty="0">
              <a:solidFill>
                <a:prstClr val="black"/>
              </a:solidFill>
              <a:latin typeface="Calibri" panose="020F0502020204030204"/>
            </a:endParaRPr>
          </a:p>
        </p:txBody>
      </p:sp>
      <p:sp>
        <p:nvSpPr>
          <p:cNvPr id="15" name="Shape 12"/>
          <p:cNvSpPr/>
          <p:nvPr/>
        </p:nvSpPr>
        <p:spPr>
          <a:xfrm>
            <a:off x="5622380" y="3576677"/>
            <a:ext cx="561281" cy="25400"/>
          </a:xfrm>
          <a:prstGeom prst="roundRect">
            <a:avLst>
              <a:gd name="adj" fmla="val 309408"/>
            </a:avLst>
          </a:prstGeom>
          <a:solidFill>
            <a:srgbClr val="BFD3D8"/>
          </a:solidFill>
          <a:ln/>
        </p:spPr>
        <p:txBody>
          <a:bodyPr/>
          <a:lstStyle/>
          <a:p>
            <a:pPr defTabSz="761970"/>
            <a:endParaRPr lang="it-IT" sz="1500">
              <a:solidFill>
                <a:prstClr val="black"/>
              </a:solidFill>
              <a:latin typeface="Calibri" panose="020F0502020204030204"/>
            </a:endParaRPr>
          </a:p>
        </p:txBody>
      </p:sp>
      <p:sp>
        <p:nvSpPr>
          <p:cNvPr id="16" name="Shape 13"/>
          <p:cNvSpPr/>
          <p:nvPr/>
        </p:nvSpPr>
        <p:spPr>
          <a:xfrm>
            <a:off x="5226794" y="3378934"/>
            <a:ext cx="420985" cy="420985"/>
          </a:xfrm>
          <a:prstGeom prst="roundRect">
            <a:avLst>
              <a:gd name="adj" fmla="val 18668"/>
            </a:avLst>
          </a:prstGeom>
          <a:solidFill>
            <a:srgbClr val="D9EDF2"/>
          </a:solidFill>
          <a:ln w="7620">
            <a:solidFill>
              <a:srgbClr val="BFD3D8"/>
            </a:solidFill>
            <a:prstDash val="solid"/>
          </a:ln>
        </p:spPr>
        <p:txBody>
          <a:bodyPr/>
          <a:lstStyle/>
          <a:p>
            <a:pPr defTabSz="761970"/>
            <a:endParaRPr lang="it-IT" sz="1500">
              <a:solidFill>
                <a:prstClr val="black"/>
              </a:solidFill>
              <a:latin typeface="Calibri" panose="020F0502020204030204"/>
            </a:endParaRPr>
          </a:p>
        </p:txBody>
      </p:sp>
      <p:sp>
        <p:nvSpPr>
          <p:cNvPr id="17" name="Text 14"/>
          <p:cNvSpPr/>
          <p:nvPr/>
        </p:nvSpPr>
        <p:spPr>
          <a:xfrm>
            <a:off x="5296942" y="3413958"/>
            <a:ext cx="280591" cy="350838"/>
          </a:xfrm>
          <a:prstGeom prst="rect">
            <a:avLst/>
          </a:prstGeom>
          <a:noFill/>
          <a:ln/>
        </p:spPr>
        <p:txBody>
          <a:bodyPr wrap="none" lIns="0" tIns="0" rIns="0" bIns="0" rtlCol="0" anchor="t"/>
          <a:lstStyle/>
          <a:p>
            <a:pPr algn="ctr" defTabSz="761970">
              <a:lnSpc>
                <a:spcPts val="2208"/>
              </a:lnSpc>
            </a:pPr>
            <a:r>
              <a:rPr lang="en-US" sz="2208" dirty="0">
                <a:solidFill>
                  <a:srgbClr val="384653"/>
                </a:solidFill>
                <a:latin typeface="Host Grotesk Medium" pitchFamily="34" charset="0"/>
                <a:ea typeface="Host Grotesk Medium" pitchFamily="34" charset="-122"/>
                <a:cs typeface="Host Grotesk Medium" pitchFamily="34" charset="-120"/>
              </a:rPr>
              <a:t>3</a:t>
            </a:r>
            <a:endParaRPr lang="en-US" sz="2208" dirty="0">
              <a:solidFill>
                <a:prstClr val="black"/>
              </a:solidFill>
              <a:latin typeface="Calibri" panose="020F0502020204030204"/>
            </a:endParaRPr>
          </a:p>
        </p:txBody>
      </p:sp>
      <p:sp>
        <p:nvSpPr>
          <p:cNvPr id="18" name="Text 15"/>
          <p:cNvSpPr/>
          <p:nvPr/>
        </p:nvSpPr>
        <p:spPr>
          <a:xfrm>
            <a:off x="6372919" y="3443227"/>
            <a:ext cx="2338883" cy="292298"/>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6 Months (V3)</a:t>
            </a:r>
            <a:endParaRPr lang="en-US" sz="1833" dirty="0">
              <a:solidFill>
                <a:prstClr val="black"/>
              </a:solidFill>
              <a:latin typeface="Calibri" panose="020F0502020204030204"/>
            </a:endParaRPr>
          </a:p>
        </p:txBody>
      </p:sp>
      <p:sp>
        <p:nvSpPr>
          <p:cNvPr id="19" name="Text 16"/>
          <p:cNvSpPr/>
          <p:nvPr/>
        </p:nvSpPr>
        <p:spPr>
          <a:xfrm>
            <a:off x="6372919" y="3847742"/>
            <a:ext cx="5164237" cy="561380"/>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Continued elevation, VSG group maintained higher levels (p&lt;0.05)</a:t>
            </a:r>
            <a:endParaRPr lang="en-US" sz="1458" dirty="0">
              <a:solidFill>
                <a:prstClr val="black"/>
              </a:solidFill>
              <a:latin typeface="Calibri" panose="020F0502020204030204"/>
            </a:endParaRPr>
          </a:p>
        </p:txBody>
      </p:sp>
      <p:sp>
        <p:nvSpPr>
          <p:cNvPr id="20" name="Shape 17"/>
          <p:cNvSpPr/>
          <p:nvPr/>
        </p:nvSpPr>
        <p:spPr>
          <a:xfrm>
            <a:off x="5622380" y="4981019"/>
            <a:ext cx="561281" cy="25400"/>
          </a:xfrm>
          <a:prstGeom prst="roundRect">
            <a:avLst>
              <a:gd name="adj" fmla="val 309408"/>
            </a:avLst>
          </a:prstGeom>
          <a:solidFill>
            <a:srgbClr val="BFD3D8"/>
          </a:solidFill>
          <a:ln/>
        </p:spPr>
        <p:txBody>
          <a:bodyPr/>
          <a:lstStyle/>
          <a:p>
            <a:pPr defTabSz="761970"/>
            <a:endParaRPr lang="it-IT" sz="1500">
              <a:solidFill>
                <a:prstClr val="black"/>
              </a:solidFill>
              <a:latin typeface="Calibri" panose="020F0502020204030204"/>
            </a:endParaRPr>
          </a:p>
        </p:txBody>
      </p:sp>
      <p:sp>
        <p:nvSpPr>
          <p:cNvPr id="21" name="Shape 18"/>
          <p:cNvSpPr/>
          <p:nvPr/>
        </p:nvSpPr>
        <p:spPr>
          <a:xfrm>
            <a:off x="5226794" y="4783276"/>
            <a:ext cx="420985" cy="420985"/>
          </a:xfrm>
          <a:prstGeom prst="roundRect">
            <a:avLst>
              <a:gd name="adj" fmla="val 18668"/>
            </a:avLst>
          </a:prstGeom>
          <a:solidFill>
            <a:srgbClr val="D9EDF2"/>
          </a:solidFill>
          <a:ln w="7620">
            <a:solidFill>
              <a:srgbClr val="BFD3D8"/>
            </a:solidFill>
            <a:prstDash val="solid"/>
          </a:ln>
        </p:spPr>
        <p:txBody>
          <a:bodyPr/>
          <a:lstStyle/>
          <a:p>
            <a:pPr defTabSz="761970"/>
            <a:endParaRPr lang="it-IT" sz="1500">
              <a:solidFill>
                <a:prstClr val="black"/>
              </a:solidFill>
              <a:latin typeface="Calibri" panose="020F0502020204030204"/>
            </a:endParaRPr>
          </a:p>
        </p:txBody>
      </p:sp>
      <p:sp>
        <p:nvSpPr>
          <p:cNvPr id="22" name="Text 19"/>
          <p:cNvSpPr/>
          <p:nvPr/>
        </p:nvSpPr>
        <p:spPr>
          <a:xfrm>
            <a:off x="5296942" y="4818301"/>
            <a:ext cx="280591" cy="350838"/>
          </a:xfrm>
          <a:prstGeom prst="rect">
            <a:avLst/>
          </a:prstGeom>
          <a:noFill/>
          <a:ln/>
        </p:spPr>
        <p:txBody>
          <a:bodyPr wrap="none" lIns="0" tIns="0" rIns="0" bIns="0" rtlCol="0" anchor="t"/>
          <a:lstStyle/>
          <a:p>
            <a:pPr algn="ctr" defTabSz="761970">
              <a:lnSpc>
                <a:spcPts val="2208"/>
              </a:lnSpc>
            </a:pPr>
            <a:r>
              <a:rPr lang="en-US" sz="2208" dirty="0">
                <a:solidFill>
                  <a:srgbClr val="384653"/>
                </a:solidFill>
                <a:latin typeface="Host Grotesk Medium" pitchFamily="34" charset="0"/>
                <a:ea typeface="Host Grotesk Medium" pitchFamily="34" charset="-122"/>
                <a:cs typeface="Host Grotesk Medium" pitchFamily="34" charset="-120"/>
              </a:rPr>
              <a:t>4</a:t>
            </a:r>
            <a:endParaRPr lang="en-US" sz="2208" dirty="0">
              <a:solidFill>
                <a:prstClr val="black"/>
              </a:solidFill>
              <a:latin typeface="Calibri" panose="020F0502020204030204"/>
            </a:endParaRPr>
          </a:p>
        </p:txBody>
      </p:sp>
      <p:sp>
        <p:nvSpPr>
          <p:cNvPr id="23" name="Text 20"/>
          <p:cNvSpPr/>
          <p:nvPr/>
        </p:nvSpPr>
        <p:spPr>
          <a:xfrm>
            <a:off x="6372919" y="4847570"/>
            <a:ext cx="2338883" cy="292298"/>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12 Months (V4)</a:t>
            </a:r>
            <a:endParaRPr lang="en-US" sz="1833" dirty="0">
              <a:solidFill>
                <a:prstClr val="black"/>
              </a:solidFill>
              <a:latin typeface="Calibri" panose="020F0502020204030204"/>
            </a:endParaRPr>
          </a:p>
        </p:txBody>
      </p:sp>
      <p:sp>
        <p:nvSpPr>
          <p:cNvPr id="24" name="Text 21"/>
          <p:cNvSpPr/>
          <p:nvPr/>
        </p:nvSpPr>
        <p:spPr>
          <a:xfrm>
            <a:off x="6372919" y="5252085"/>
            <a:ext cx="5164237" cy="561380"/>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Mean increase of 23 μg/L from baseline, VSG group higher (p&lt;0.05)</a:t>
            </a:r>
            <a:endParaRPr lang="en-US" sz="1458" dirty="0">
              <a:solidFill>
                <a:prstClr val="black"/>
              </a:solidFill>
              <a:latin typeface="Calibri" panose="020F0502020204030204"/>
            </a:endParaRPr>
          </a:p>
        </p:txBody>
      </p:sp>
      <p:pic>
        <p:nvPicPr>
          <p:cNvPr id="25" name="Immagine 24">
            <a:extLst>
              <a:ext uri="{FF2B5EF4-FFF2-40B4-BE49-F238E27FC236}">
                <a16:creationId xmlns:a16="http://schemas.microsoft.com/office/drawing/2014/main" id="{B9AEA41B-2C0D-5678-F61F-AE2507F440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91400" y="0"/>
            <a:ext cx="4800600" cy="6859290"/>
          </a:xfrm>
          <a:prstGeom prst="rect">
            <a:avLst/>
          </a:prstGeom>
        </p:spPr>
      </p:pic>
      <p:sp>
        <p:nvSpPr>
          <p:cNvPr id="3" name="Text 0"/>
          <p:cNvSpPr/>
          <p:nvPr/>
        </p:nvSpPr>
        <p:spPr>
          <a:xfrm>
            <a:off x="637382" y="500757"/>
            <a:ext cx="4552653" cy="569119"/>
          </a:xfrm>
          <a:prstGeom prst="rect">
            <a:avLst/>
          </a:prstGeom>
          <a:noFill/>
          <a:ln/>
        </p:spPr>
        <p:txBody>
          <a:bodyPr wrap="none" lIns="0" tIns="0" rIns="0" bIns="0" rtlCol="0" anchor="t"/>
          <a:lstStyle/>
          <a:p>
            <a:pPr defTabSz="761970">
              <a:lnSpc>
                <a:spcPts val="4458"/>
              </a:lnSpc>
            </a:pPr>
            <a:r>
              <a:rPr lang="en-US" sz="3583" dirty="0">
                <a:solidFill>
                  <a:srgbClr val="2E3C4E"/>
                </a:solidFill>
                <a:latin typeface="Host Grotesk Medium" pitchFamily="34" charset="0"/>
                <a:ea typeface="Host Grotesk Medium" pitchFamily="34" charset="-122"/>
                <a:cs typeface="Host Grotesk Medium" pitchFamily="34" charset="-120"/>
              </a:rPr>
              <a:t>Vitamin B12 Results</a:t>
            </a:r>
            <a:endParaRPr lang="en-US" sz="3583" dirty="0">
              <a:solidFill>
                <a:prstClr val="black"/>
              </a:solidFill>
              <a:latin typeface="Calibri" panose="020F0502020204030204"/>
            </a:endParaRPr>
          </a:p>
        </p:txBody>
      </p:sp>
      <p:sp>
        <p:nvSpPr>
          <p:cNvPr id="4" name="Text 1"/>
          <p:cNvSpPr/>
          <p:nvPr/>
        </p:nvSpPr>
        <p:spPr>
          <a:xfrm>
            <a:off x="637382" y="1434009"/>
            <a:ext cx="3035994" cy="600869"/>
          </a:xfrm>
          <a:prstGeom prst="rect">
            <a:avLst/>
          </a:prstGeom>
          <a:noFill/>
          <a:ln/>
        </p:spPr>
        <p:txBody>
          <a:bodyPr wrap="none" lIns="0" tIns="0" rIns="0" bIns="0" rtlCol="0" anchor="t"/>
          <a:lstStyle/>
          <a:p>
            <a:pPr algn="ctr" defTabSz="761970">
              <a:lnSpc>
                <a:spcPts val="4708"/>
              </a:lnSpc>
            </a:pPr>
            <a:r>
              <a:rPr lang="en-US" sz="4708" dirty="0">
                <a:solidFill>
                  <a:srgbClr val="384653"/>
                </a:solidFill>
                <a:latin typeface="Host Grotesk Medium" pitchFamily="34" charset="0"/>
                <a:ea typeface="Host Grotesk Medium" pitchFamily="34" charset="-122"/>
                <a:cs typeface="Host Grotesk Medium" pitchFamily="34" charset="-120"/>
              </a:rPr>
              <a:t>243</a:t>
            </a:r>
            <a:endParaRPr lang="en-US" sz="4708" dirty="0">
              <a:solidFill>
                <a:prstClr val="black"/>
              </a:solidFill>
              <a:latin typeface="Calibri" panose="020F0502020204030204"/>
            </a:endParaRPr>
          </a:p>
        </p:txBody>
      </p:sp>
      <p:sp>
        <p:nvSpPr>
          <p:cNvPr id="5" name="Text 2"/>
          <p:cNvSpPr/>
          <p:nvPr/>
        </p:nvSpPr>
        <p:spPr>
          <a:xfrm>
            <a:off x="1017191" y="2262386"/>
            <a:ext cx="2276277" cy="284460"/>
          </a:xfrm>
          <a:prstGeom prst="rect">
            <a:avLst/>
          </a:prstGeom>
          <a:noFill/>
          <a:ln/>
        </p:spPr>
        <p:txBody>
          <a:bodyPr wrap="none" lIns="0" tIns="0" rIns="0" bIns="0" rtlCol="0" anchor="t"/>
          <a:lstStyle/>
          <a:p>
            <a:pPr algn="ctr" defTabSz="761970">
              <a:lnSpc>
                <a:spcPts val="2208"/>
              </a:lnSpc>
            </a:pPr>
            <a:r>
              <a:rPr lang="en-US" sz="1792" dirty="0">
                <a:solidFill>
                  <a:srgbClr val="384653"/>
                </a:solidFill>
                <a:latin typeface="Host Grotesk Medium" pitchFamily="34" charset="0"/>
                <a:ea typeface="Host Grotesk Medium" pitchFamily="34" charset="-122"/>
                <a:cs typeface="Host Grotesk Medium" pitchFamily="34" charset="-120"/>
              </a:rPr>
              <a:t>ng/L Increase</a:t>
            </a:r>
            <a:endParaRPr lang="en-US" sz="1792" dirty="0">
              <a:solidFill>
                <a:prstClr val="black"/>
              </a:solidFill>
              <a:latin typeface="Calibri" panose="020F0502020204030204"/>
            </a:endParaRPr>
          </a:p>
        </p:txBody>
      </p:sp>
      <p:sp>
        <p:nvSpPr>
          <p:cNvPr id="6" name="Text 3"/>
          <p:cNvSpPr/>
          <p:nvPr/>
        </p:nvSpPr>
        <p:spPr>
          <a:xfrm>
            <a:off x="637382" y="2656086"/>
            <a:ext cx="3035994" cy="546100"/>
          </a:xfrm>
          <a:prstGeom prst="rect">
            <a:avLst/>
          </a:prstGeom>
          <a:noFill/>
          <a:ln/>
        </p:spPr>
        <p:txBody>
          <a:bodyPr wrap="square" lIns="0" tIns="0" rIns="0" bIns="0" rtlCol="0" anchor="t"/>
          <a:lstStyle/>
          <a:p>
            <a:pPr algn="ctr" defTabSz="761970">
              <a:lnSpc>
                <a:spcPts val="2125"/>
              </a:lnSpc>
            </a:pPr>
            <a:r>
              <a:rPr lang="en-US" sz="1417" dirty="0">
                <a:solidFill>
                  <a:srgbClr val="384653"/>
                </a:solidFill>
                <a:latin typeface="Roboto" pitchFamily="34" charset="0"/>
                <a:ea typeface="Roboto" pitchFamily="34" charset="-122"/>
                <a:cs typeface="Roboto" pitchFamily="34" charset="-120"/>
              </a:rPr>
              <a:t>Mean increase in vitamin B12 levels at 12 months</a:t>
            </a:r>
            <a:endParaRPr lang="en-US" sz="1417" dirty="0">
              <a:solidFill>
                <a:prstClr val="black"/>
              </a:solidFill>
              <a:latin typeface="Calibri" panose="020F0502020204030204"/>
            </a:endParaRPr>
          </a:p>
        </p:txBody>
      </p:sp>
      <p:sp>
        <p:nvSpPr>
          <p:cNvPr id="7" name="Text 4"/>
          <p:cNvSpPr/>
          <p:nvPr/>
        </p:nvSpPr>
        <p:spPr>
          <a:xfrm>
            <a:off x="3946526" y="1434009"/>
            <a:ext cx="3036094" cy="600869"/>
          </a:xfrm>
          <a:prstGeom prst="rect">
            <a:avLst/>
          </a:prstGeom>
          <a:noFill/>
          <a:ln/>
        </p:spPr>
        <p:txBody>
          <a:bodyPr wrap="none" lIns="0" tIns="0" rIns="0" bIns="0" rtlCol="0" anchor="t"/>
          <a:lstStyle/>
          <a:p>
            <a:pPr algn="ctr" defTabSz="761970">
              <a:lnSpc>
                <a:spcPts val="4708"/>
              </a:lnSpc>
            </a:pPr>
            <a:r>
              <a:rPr lang="en-US" sz="4708" dirty="0">
                <a:solidFill>
                  <a:srgbClr val="384653"/>
                </a:solidFill>
                <a:latin typeface="Host Grotesk Medium" pitchFamily="34" charset="0"/>
                <a:ea typeface="Host Grotesk Medium" pitchFamily="34" charset="-122"/>
                <a:cs typeface="Host Grotesk Medium" pitchFamily="34" charset="-120"/>
              </a:rPr>
              <a:t>7</a:t>
            </a:r>
            <a:endParaRPr lang="en-US" sz="4708" dirty="0">
              <a:solidFill>
                <a:prstClr val="black"/>
              </a:solidFill>
              <a:latin typeface="Calibri" panose="020F0502020204030204"/>
            </a:endParaRPr>
          </a:p>
        </p:txBody>
      </p:sp>
      <p:sp>
        <p:nvSpPr>
          <p:cNvPr id="8" name="Text 5"/>
          <p:cNvSpPr/>
          <p:nvPr/>
        </p:nvSpPr>
        <p:spPr>
          <a:xfrm>
            <a:off x="4326433" y="2262386"/>
            <a:ext cx="2276277" cy="284460"/>
          </a:xfrm>
          <a:prstGeom prst="rect">
            <a:avLst/>
          </a:prstGeom>
          <a:noFill/>
          <a:ln/>
        </p:spPr>
        <p:txBody>
          <a:bodyPr wrap="none" lIns="0" tIns="0" rIns="0" bIns="0" rtlCol="0" anchor="t"/>
          <a:lstStyle/>
          <a:p>
            <a:pPr algn="ctr" defTabSz="761970">
              <a:lnSpc>
                <a:spcPts val="2208"/>
              </a:lnSpc>
            </a:pPr>
            <a:r>
              <a:rPr lang="en-US" sz="1792" dirty="0">
                <a:solidFill>
                  <a:srgbClr val="384653"/>
                </a:solidFill>
                <a:latin typeface="Host Grotesk Medium" pitchFamily="34" charset="0"/>
                <a:ea typeface="Host Grotesk Medium" pitchFamily="34" charset="-122"/>
                <a:cs typeface="Host Grotesk Medium" pitchFamily="34" charset="-120"/>
              </a:rPr>
              <a:t>Patients</a:t>
            </a:r>
            <a:endParaRPr lang="en-US" sz="1792" dirty="0">
              <a:solidFill>
                <a:prstClr val="black"/>
              </a:solidFill>
              <a:latin typeface="Calibri" panose="020F0502020204030204"/>
            </a:endParaRPr>
          </a:p>
        </p:txBody>
      </p:sp>
      <p:sp>
        <p:nvSpPr>
          <p:cNvPr id="9" name="Text 6"/>
          <p:cNvSpPr/>
          <p:nvPr/>
        </p:nvSpPr>
        <p:spPr>
          <a:xfrm>
            <a:off x="3946526" y="2656086"/>
            <a:ext cx="3036094" cy="546100"/>
          </a:xfrm>
          <a:prstGeom prst="rect">
            <a:avLst/>
          </a:prstGeom>
          <a:noFill/>
          <a:ln/>
        </p:spPr>
        <p:txBody>
          <a:bodyPr wrap="square" lIns="0" tIns="0" rIns="0" bIns="0" rtlCol="0" anchor="t"/>
          <a:lstStyle/>
          <a:p>
            <a:pPr algn="ctr" defTabSz="761970">
              <a:lnSpc>
                <a:spcPts val="2125"/>
              </a:lnSpc>
            </a:pPr>
            <a:r>
              <a:rPr lang="en-US" sz="1417" dirty="0">
                <a:solidFill>
                  <a:srgbClr val="384653"/>
                </a:solidFill>
                <a:latin typeface="Roboto" pitchFamily="34" charset="0"/>
                <a:ea typeface="Roboto" pitchFamily="34" charset="-122"/>
                <a:cs typeface="Roboto" pitchFamily="34" charset="-120"/>
              </a:rPr>
              <a:t>Achieved B12 levels &gt;1,000 ng/L requiring formula adjustment</a:t>
            </a:r>
            <a:endParaRPr lang="en-US" sz="1417" dirty="0">
              <a:solidFill>
                <a:prstClr val="black"/>
              </a:solidFill>
              <a:latin typeface="Calibri" panose="020F0502020204030204"/>
            </a:endParaRPr>
          </a:p>
        </p:txBody>
      </p:sp>
      <p:sp>
        <p:nvSpPr>
          <p:cNvPr id="10" name="Text 7"/>
          <p:cNvSpPr/>
          <p:nvPr/>
        </p:nvSpPr>
        <p:spPr>
          <a:xfrm>
            <a:off x="2306440" y="3500537"/>
            <a:ext cx="3035994" cy="600869"/>
          </a:xfrm>
          <a:prstGeom prst="rect">
            <a:avLst/>
          </a:prstGeom>
          <a:noFill/>
          <a:ln/>
        </p:spPr>
        <p:txBody>
          <a:bodyPr wrap="none" lIns="0" tIns="0" rIns="0" bIns="0" rtlCol="0" anchor="t"/>
          <a:lstStyle/>
          <a:p>
            <a:pPr algn="ctr" defTabSz="761970">
              <a:lnSpc>
                <a:spcPts val="4708"/>
              </a:lnSpc>
            </a:pPr>
            <a:r>
              <a:rPr lang="en-US" sz="4708" dirty="0">
                <a:solidFill>
                  <a:srgbClr val="384653"/>
                </a:solidFill>
                <a:latin typeface="Host Grotesk Medium" pitchFamily="34" charset="0"/>
                <a:ea typeface="Host Grotesk Medium" pitchFamily="34" charset="-122"/>
                <a:cs typeface="Host Grotesk Medium" pitchFamily="34" charset="-120"/>
              </a:rPr>
              <a:t>0</a:t>
            </a:r>
            <a:endParaRPr lang="en-US" sz="4708" dirty="0">
              <a:solidFill>
                <a:prstClr val="black"/>
              </a:solidFill>
              <a:latin typeface="Calibri" panose="020F0502020204030204"/>
            </a:endParaRPr>
          </a:p>
        </p:txBody>
      </p:sp>
      <p:sp>
        <p:nvSpPr>
          <p:cNvPr id="11" name="Text 8"/>
          <p:cNvSpPr/>
          <p:nvPr/>
        </p:nvSpPr>
        <p:spPr>
          <a:xfrm>
            <a:off x="2686248" y="4037707"/>
            <a:ext cx="2276277" cy="284460"/>
          </a:xfrm>
          <a:prstGeom prst="rect">
            <a:avLst/>
          </a:prstGeom>
          <a:noFill/>
          <a:ln/>
        </p:spPr>
        <p:txBody>
          <a:bodyPr wrap="none" lIns="0" tIns="0" rIns="0" bIns="0" rtlCol="0" anchor="t"/>
          <a:lstStyle/>
          <a:p>
            <a:pPr algn="ctr" defTabSz="761970">
              <a:lnSpc>
                <a:spcPts val="2208"/>
              </a:lnSpc>
            </a:pPr>
            <a:r>
              <a:rPr lang="en-US" sz="1792" dirty="0">
                <a:solidFill>
                  <a:srgbClr val="384653"/>
                </a:solidFill>
                <a:latin typeface="Host Grotesk Medium" pitchFamily="34" charset="0"/>
                <a:ea typeface="Host Grotesk Medium" pitchFamily="34" charset="-122"/>
                <a:cs typeface="Host Grotesk Medium" pitchFamily="34" charset="-120"/>
              </a:rPr>
              <a:t>Deficiencies</a:t>
            </a:r>
            <a:endParaRPr lang="en-US" sz="1792" dirty="0">
              <a:solidFill>
                <a:prstClr val="black"/>
              </a:solidFill>
              <a:latin typeface="Calibri" panose="020F0502020204030204"/>
            </a:endParaRPr>
          </a:p>
        </p:txBody>
      </p:sp>
      <p:sp>
        <p:nvSpPr>
          <p:cNvPr id="12" name="Text 9"/>
          <p:cNvSpPr/>
          <p:nvPr/>
        </p:nvSpPr>
        <p:spPr>
          <a:xfrm>
            <a:off x="2306440" y="4431407"/>
            <a:ext cx="3035994" cy="546100"/>
          </a:xfrm>
          <a:prstGeom prst="rect">
            <a:avLst/>
          </a:prstGeom>
          <a:noFill/>
          <a:ln/>
        </p:spPr>
        <p:txBody>
          <a:bodyPr wrap="square" lIns="0" tIns="0" rIns="0" bIns="0" rtlCol="0" anchor="t"/>
          <a:lstStyle/>
          <a:p>
            <a:pPr algn="ctr" defTabSz="761970">
              <a:lnSpc>
                <a:spcPts val="2125"/>
              </a:lnSpc>
            </a:pPr>
            <a:r>
              <a:rPr lang="en-US" sz="1417" dirty="0">
                <a:solidFill>
                  <a:srgbClr val="384653"/>
                </a:solidFill>
                <a:latin typeface="Roboto" pitchFamily="34" charset="0"/>
                <a:ea typeface="Roboto" pitchFamily="34" charset="-122"/>
                <a:cs typeface="Roboto" pitchFamily="34" charset="-120"/>
              </a:rPr>
              <a:t>No B12 deficiencies detected during the study period</a:t>
            </a:r>
            <a:endParaRPr lang="en-US" sz="1417" dirty="0">
              <a:solidFill>
                <a:prstClr val="black"/>
              </a:solidFill>
              <a:latin typeface="Calibri" panose="020F0502020204030204"/>
            </a:endParaRPr>
          </a:p>
        </p:txBody>
      </p:sp>
      <p:sp>
        <p:nvSpPr>
          <p:cNvPr id="13" name="Text 10"/>
          <p:cNvSpPr/>
          <p:nvPr/>
        </p:nvSpPr>
        <p:spPr>
          <a:xfrm>
            <a:off x="773907" y="5150941"/>
            <a:ext cx="6866146" cy="546100"/>
          </a:xfrm>
          <a:prstGeom prst="rect">
            <a:avLst/>
          </a:prstGeom>
          <a:noFill/>
          <a:ln/>
        </p:spPr>
        <p:txBody>
          <a:bodyPr wrap="square" lIns="0" tIns="0" rIns="0" bIns="0" rtlCol="0" anchor="t"/>
          <a:lstStyle/>
          <a:p>
            <a:pPr algn="ctr" defTabSz="761970">
              <a:lnSpc>
                <a:spcPts val="2125"/>
              </a:lnSpc>
            </a:pPr>
            <a:r>
              <a:rPr lang="en-US" sz="2800" b="1" dirty="0">
                <a:solidFill>
                  <a:srgbClr val="384653"/>
                </a:solidFill>
                <a:latin typeface="Roboto" pitchFamily="34" charset="0"/>
                <a:ea typeface="Roboto" pitchFamily="34" charset="-122"/>
                <a:cs typeface="Roboto" pitchFamily="34" charset="-120"/>
              </a:rPr>
              <a:t>VSG</a:t>
            </a:r>
            <a:r>
              <a:rPr lang="en-US" sz="2000" dirty="0">
                <a:solidFill>
                  <a:srgbClr val="384653"/>
                </a:solidFill>
                <a:latin typeface="Roboto" pitchFamily="34" charset="0"/>
                <a:ea typeface="Roboto" pitchFamily="34" charset="-122"/>
                <a:cs typeface="Roboto" pitchFamily="34" charset="-120"/>
              </a:rPr>
              <a:t> patients showed significantly higher vitamin B12 levels at 12 months compared to RYGB patients (p&lt;0.05).</a:t>
            </a:r>
            <a:endParaRPr lang="en-US" sz="2000" dirty="0">
              <a:solidFill>
                <a:prstClr val="black"/>
              </a:solidFill>
              <a:latin typeface="Calibri" panose="020F0502020204030204"/>
            </a:endParaRPr>
          </a:p>
        </p:txBody>
      </p:sp>
      <p:pic>
        <p:nvPicPr>
          <p:cNvPr id="14" name="Immagine 13">
            <a:extLst>
              <a:ext uri="{FF2B5EF4-FFF2-40B4-BE49-F238E27FC236}">
                <a16:creationId xmlns:a16="http://schemas.microsoft.com/office/drawing/2014/main" id="{C09D1C9F-0C64-5F7A-E820-372A6B0B2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800600" cy="6858000"/>
          </a:xfrm>
          <a:prstGeom prst="rect">
            <a:avLst/>
          </a:prstGeom>
        </p:spPr>
      </p:pic>
      <p:sp>
        <p:nvSpPr>
          <p:cNvPr id="3" name="Text 0"/>
          <p:cNvSpPr/>
          <p:nvPr/>
        </p:nvSpPr>
        <p:spPr>
          <a:xfrm>
            <a:off x="5233492" y="1244997"/>
            <a:ext cx="4725492" cy="590649"/>
          </a:xfrm>
          <a:prstGeom prst="rect">
            <a:avLst/>
          </a:prstGeom>
          <a:noFill/>
          <a:ln/>
        </p:spPr>
        <p:txBody>
          <a:bodyPr wrap="none" lIns="0" tIns="0" rIns="0" bIns="0" rtlCol="0" anchor="t"/>
          <a:lstStyle/>
          <a:p>
            <a:pPr defTabSz="761970">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Folic Acid Results</a:t>
            </a:r>
            <a:endParaRPr lang="en-US" sz="3708" dirty="0">
              <a:solidFill>
                <a:prstClr val="black"/>
              </a:solidFill>
              <a:latin typeface="Calibri" panose="020F0502020204030204"/>
            </a:endParaRPr>
          </a:p>
        </p:txBody>
      </p:sp>
      <p:sp>
        <p:nvSpPr>
          <p:cNvPr id="4" name="Shape 1"/>
          <p:cNvSpPr/>
          <p:nvPr/>
        </p:nvSpPr>
        <p:spPr>
          <a:xfrm>
            <a:off x="5233492" y="2119114"/>
            <a:ext cx="141684" cy="975618"/>
          </a:xfrm>
          <a:prstGeom prst="roundRect">
            <a:avLst>
              <a:gd name="adj" fmla="val 56033"/>
            </a:avLst>
          </a:prstGeom>
          <a:solidFill>
            <a:srgbClr val="D9EDF2"/>
          </a:solidFill>
          <a:ln w="7620">
            <a:solidFill>
              <a:srgbClr val="BFD3D8"/>
            </a:solidFill>
            <a:prstDash val="solid"/>
          </a:ln>
        </p:spPr>
        <p:txBody>
          <a:bodyPr/>
          <a:lstStyle/>
          <a:p>
            <a:pPr defTabSz="761970"/>
            <a:endParaRPr lang="it-IT" sz="1500">
              <a:solidFill>
                <a:prstClr val="black"/>
              </a:solidFill>
              <a:latin typeface="Calibri" panose="020F0502020204030204"/>
            </a:endParaRPr>
          </a:p>
        </p:txBody>
      </p:sp>
      <p:sp>
        <p:nvSpPr>
          <p:cNvPr id="5" name="Text 2"/>
          <p:cNvSpPr/>
          <p:nvPr/>
        </p:nvSpPr>
        <p:spPr>
          <a:xfrm>
            <a:off x="5658645" y="2119114"/>
            <a:ext cx="2362696"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Baseline Assessment</a:t>
            </a:r>
            <a:endParaRPr lang="en-US" sz="1833" dirty="0">
              <a:solidFill>
                <a:prstClr val="black"/>
              </a:solidFill>
              <a:latin typeface="Calibri" panose="020F0502020204030204"/>
            </a:endParaRPr>
          </a:p>
        </p:txBody>
      </p:sp>
      <p:sp>
        <p:nvSpPr>
          <p:cNvPr id="6" name="Text 3"/>
          <p:cNvSpPr/>
          <p:nvPr/>
        </p:nvSpPr>
        <p:spPr>
          <a:xfrm>
            <a:off x="5658644" y="2527796"/>
            <a:ext cx="5871865" cy="566936"/>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10% of patients (2 individuals) had folate deficiency (&lt;3 μg/L) before surgery.</a:t>
            </a:r>
            <a:endParaRPr lang="en-US" sz="1458" dirty="0">
              <a:solidFill>
                <a:prstClr val="black"/>
              </a:solidFill>
              <a:latin typeface="Calibri" panose="020F0502020204030204"/>
            </a:endParaRPr>
          </a:p>
        </p:txBody>
      </p:sp>
      <p:sp>
        <p:nvSpPr>
          <p:cNvPr id="7" name="Shape 4"/>
          <p:cNvSpPr/>
          <p:nvPr/>
        </p:nvSpPr>
        <p:spPr>
          <a:xfrm>
            <a:off x="5516960" y="3283744"/>
            <a:ext cx="141684" cy="975618"/>
          </a:xfrm>
          <a:prstGeom prst="roundRect">
            <a:avLst>
              <a:gd name="adj" fmla="val 56033"/>
            </a:avLst>
          </a:prstGeom>
          <a:solidFill>
            <a:srgbClr val="D9EDF2"/>
          </a:solidFill>
          <a:ln w="7620">
            <a:solidFill>
              <a:srgbClr val="BFD3D8"/>
            </a:solidFill>
            <a:prstDash val="solid"/>
          </a:ln>
        </p:spPr>
        <p:txBody>
          <a:bodyPr/>
          <a:lstStyle/>
          <a:p>
            <a:pPr defTabSz="761970"/>
            <a:endParaRPr lang="it-IT" sz="1500">
              <a:solidFill>
                <a:prstClr val="black"/>
              </a:solidFill>
              <a:latin typeface="Calibri" panose="020F0502020204030204"/>
            </a:endParaRPr>
          </a:p>
        </p:txBody>
      </p:sp>
      <p:sp>
        <p:nvSpPr>
          <p:cNvPr id="8" name="Text 5"/>
          <p:cNvSpPr/>
          <p:nvPr/>
        </p:nvSpPr>
        <p:spPr>
          <a:xfrm>
            <a:off x="5942112" y="3283743"/>
            <a:ext cx="2514898"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Supplementation Effect</a:t>
            </a:r>
            <a:endParaRPr lang="en-US" sz="1833" dirty="0">
              <a:solidFill>
                <a:prstClr val="black"/>
              </a:solidFill>
              <a:latin typeface="Calibri" panose="020F0502020204030204"/>
            </a:endParaRPr>
          </a:p>
        </p:txBody>
      </p:sp>
      <p:sp>
        <p:nvSpPr>
          <p:cNvPr id="9" name="Text 6"/>
          <p:cNvSpPr/>
          <p:nvPr/>
        </p:nvSpPr>
        <p:spPr>
          <a:xfrm>
            <a:off x="5942112" y="3692426"/>
            <a:ext cx="5588397" cy="566936"/>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Folic acid levels increased throughout the follow-up period with 400 μg daily supplementation.</a:t>
            </a:r>
            <a:endParaRPr lang="en-US" sz="1458" dirty="0">
              <a:solidFill>
                <a:prstClr val="black"/>
              </a:solidFill>
              <a:latin typeface="Calibri" panose="020F0502020204030204"/>
            </a:endParaRPr>
          </a:p>
        </p:txBody>
      </p:sp>
      <p:sp>
        <p:nvSpPr>
          <p:cNvPr id="10" name="Shape 7"/>
          <p:cNvSpPr/>
          <p:nvPr/>
        </p:nvSpPr>
        <p:spPr>
          <a:xfrm>
            <a:off x="5800527" y="4448374"/>
            <a:ext cx="141684" cy="975618"/>
          </a:xfrm>
          <a:prstGeom prst="roundRect">
            <a:avLst>
              <a:gd name="adj" fmla="val 56033"/>
            </a:avLst>
          </a:prstGeom>
          <a:solidFill>
            <a:srgbClr val="D9EDF2"/>
          </a:solidFill>
          <a:ln w="7620">
            <a:solidFill>
              <a:srgbClr val="BFD3D8"/>
            </a:solidFill>
            <a:prstDash val="solid"/>
          </a:ln>
        </p:spPr>
        <p:txBody>
          <a:bodyPr/>
          <a:lstStyle/>
          <a:p>
            <a:pPr defTabSz="761970"/>
            <a:endParaRPr lang="it-IT" sz="1500">
              <a:solidFill>
                <a:prstClr val="black"/>
              </a:solidFill>
              <a:latin typeface="Calibri" panose="020F0502020204030204"/>
            </a:endParaRPr>
          </a:p>
        </p:txBody>
      </p:sp>
      <p:sp>
        <p:nvSpPr>
          <p:cNvPr id="11" name="Text 8"/>
          <p:cNvSpPr/>
          <p:nvPr/>
        </p:nvSpPr>
        <p:spPr>
          <a:xfrm>
            <a:off x="6225680" y="4448373"/>
            <a:ext cx="2362696"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12-Month Outcome</a:t>
            </a:r>
            <a:endParaRPr lang="en-US" sz="1833" dirty="0">
              <a:solidFill>
                <a:prstClr val="black"/>
              </a:solidFill>
              <a:latin typeface="Calibri" panose="020F0502020204030204"/>
            </a:endParaRPr>
          </a:p>
        </p:txBody>
      </p:sp>
      <p:sp>
        <p:nvSpPr>
          <p:cNvPr id="12" name="Text 9"/>
          <p:cNvSpPr/>
          <p:nvPr/>
        </p:nvSpPr>
        <p:spPr>
          <a:xfrm>
            <a:off x="6225679" y="4857056"/>
            <a:ext cx="5304830" cy="566936"/>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Mean increase of 8 μg/L from baseline. VSG patients showed significantly higher levels than RYGB patients (p&lt;0.005).</a:t>
            </a:r>
            <a:endParaRPr lang="en-US" sz="1458" dirty="0">
              <a:solidFill>
                <a:prstClr val="black"/>
              </a:solidFill>
              <a:latin typeface="Calibri" panose="020F0502020204030204"/>
            </a:endParaRPr>
          </a:p>
        </p:txBody>
      </p:sp>
      <p:pic>
        <p:nvPicPr>
          <p:cNvPr id="13" name="Immagine 12">
            <a:extLst>
              <a:ext uri="{FF2B5EF4-FFF2-40B4-BE49-F238E27FC236}">
                <a16:creationId xmlns:a16="http://schemas.microsoft.com/office/drawing/2014/main" id="{2D1FFFE0-77C6-3ECC-6D03-EFD479DA55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05082" y="599757"/>
            <a:ext cx="6804719" cy="590649"/>
          </a:xfrm>
          <a:prstGeom prst="rect">
            <a:avLst/>
          </a:prstGeom>
          <a:noFill/>
          <a:ln/>
        </p:spPr>
        <p:txBody>
          <a:bodyPr wrap="none" lIns="0" tIns="0" rIns="0" bIns="0" rtlCol="0" anchor="t"/>
          <a:lstStyle/>
          <a:p>
            <a:pPr defTabSz="761970">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Surgical Procedure Comparison</a:t>
            </a:r>
            <a:endParaRPr lang="en-US" sz="3708" dirty="0">
              <a:solidFill>
                <a:prstClr val="black"/>
              </a:solidFill>
              <a:latin typeface="Calibri" panose="020F0502020204030204"/>
            </a:endParaRPr>
          </a:p>
        </p:txBody>
      </p:sp>
      <p:sp>
        <p:nvSpPr>
          <p:cNvPr id="3" name="Text 1"/>
          <p:cNvSpPr/>
          <p:nvPr/>
        </p:nvSpPr>
        <p:spPr>
          <a:xfrm>
            <a:off x="661492" y="2683868"/>
            <a:ext cx="3772893" cy="295275"/>
          </a:xfrm>
          <a:prstGeom prst="rect">
            <a:avLst/>
          </a:prstGeom>
          <a:noFill/>
          <a:ln/>
        </p:spPr>
        <p:txBody>
          <a:bodyPr wrap="none" lIns="0" tIns="0" rIns="0" bIns="0" rtlCol="0" anchor="t"/>
          <a:lstStyle/>
          <a:p>
            <a:pPr defTabSz="761970">
              <a:lnSpc>
                <a:spcPts val="2292"/>
              </a:lnSpc>
            </a:pPr>
            <a:r>
              <a:rPr lang="en-US" sz="2400" dirty="0">
                <a:solidFill>
                  <a:srgbClr val="2E3C4E"/>
                </a:solidFill>
                <a:latin typeface="Host Grotesk Medium" pitchFamily="34" charset="0"/>
                <a:ea typeface="Host Grotesk Medium" pitchFamily="34" charset="-122"/>
                <a:cs typeface="Host Grotesk Medium" pitchFamily="34" charset="-120"/>
              </a:rPr>
              <a:t>Vertical Sleeve Gastrectomy (VSG)</a:t>
            </a:r>
            <a:endParaRPr lang="en-US" sz="2400" dirty="0">
              <a:solidFill>
                <a:prstClr val="black"/>
              </a:solidFill>
              <a:latin typeface="Calibri" panose="020F0502020204030204"/>
            </a:endParaRPr>
          </a:p>
        </p:txBody>
      </p:sp>
      <p:sp>
        <p:nvSpPr>
          <p:cNvPr id="4" name="Text 2"/>
          <p:cNvSpPr/>
          <p:nvPr/>
        </p:nvSpPr>
        <p:spPr>
          <a:xfrm>
            <a:off x="661492" y="3168155"/>
            <a:ext cx="5203924" cy="566936"/>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Removal of approximately 80% of the stomach, creating a sleeve-shaped stomach.</a:t>
            </a:r>
            <a:endParaRPr lang="en-US" sz="1458" dirty="0">
              <a:solidFill>
                <a:prstClr val="black"/>
              </a:solidFill>
              <a:latin typeface="Calibri" panose="020F0502020204030204"/>
            </a:endParaRPr>
          </a:p>
        </p:txBody>
      </p:sp>
      <p:sp>
        <p:nvSpPr>
          <p:cNvPr id="5" name="Text 3"/>
          <p:cNvSpPr/>
          <p:nvPr/>
        </p:nvSpPr>
        <p:spPr>
          <a:xfrm>
            <a:off x="661492" y="3905151"/>
            <a:ext cx="5203924" cy="283468"/>
          </a:xfrm>
          <a:prstGeom prst="rect">
            <a:avLst/>
          </a:prstGeom>
          <a:noFill/>
          <a:ln/>
        </p:spPr>
        <p:txBody>
          <a:bodyPr wrap="none" lIns="0" tIns="0" rIns="0" bIns="0" rtlCol="0" anchor="t"/>
          <a:lstStyle/>
          <a:p>
            <a:pPr marL="285739" indent="-285739" defTabSz="761970">
              <a:lnSpc>
                <a:spcPts val="2208"/>
              </a:lnSpc>
              <a:buSzPct val="100000"/>
              <a:buFontTx/>
              <a:buChar char="•"/>
            </a:pPr>
            <a:r>
              <a:rPr lang="en-US" sz="1458" dirty="0">
                <a:solidFill>
                  <a:srgbClr val="384653"/>
                </a:solidFill>
                <a:latin typeface="Roboto" pitchFamily="34" charset="0"/>
                <a:ea typeface="Roboto" pitchFamily="34" charset="-122"/>
                <a:cs typeface="Roboto" pitchFamily="34" charset="-120"/>
              </a:rPr>
              <a:t>Higher vitamin D levels at 3, 6, and 12 months</a:t>
            </a:r>
            <a:endParaRPr lang="en-US" sz="1458" dirty="0">
              <a:solidFill>
                <a:prstClr val="black"/>
              </a:solidFill>
              <a:latin typeface="Calibri" panose="020F0502020204030204"/>
            </a:endParaRPr>
          </a:p>
        </p:txBody>
      </p:sp>
      <p:sp>
        <p:nvSpPr>
          <p:cNvPr id="6" name="Text 4"/>
          <p:cNvSpPr/>
          <p:nvPr/>
        </p:nvSpPr>
        <p:spPr>
          <a:xfrm>
            <a:off x="661492" y="4254699"/>
            <a:ext cx="5203924" cy="283468"/>
          </a:xfrm>
          <a:prstGeom prst="rect">
            <a:avLst/>
          </a:prstGeom>
          <a:noFill/>
          <a:ln/>
        </p:spPr>
        <p:txBody>
          <a:bodyPr wrap="none" lIns="0" tIns="0" rIns="0" bIns="0" rtlCol="0" anchor="t"/>
          <a:lstStyle/>
          <a:p>
            <a:pPr marL="285739" indent="-285739" defTabSz="761970">
              <a:lnSpc>
                <a:spcPts val="2208"/>
              </a:lnSpc>
              <a:buSzPct val="100000"/>
              <a:buFontTx/>
              <a:buChar char="•"/>
            </a:pPr>
            <a:r>
              <a:rPr lang="en-US" sz="1458" dirty="0">
                <a:solidFill>
                  <a:srgbClr val="384653"/>
                </a:solidFill>
                <a:latin typeface="Roboto" pitchFamily="34" charset="0"/>
                <a:ea typeface="Roboto" pitchFamily="34" charset="-122"/>
                <a:cs typeface="Roboto" pitchFamily="34" charset="-120"/>
              </a:rPr>
              <a:t>Higher vitamin B12 levels at 12 months</a:t>
            </a:r>
            <a:endParaRPr lang="en-US" sz="1458" dirty="0">
              <a:solidFill>
                <a:prstClr val="black"/>
              </a:solidFill>
              <a:latin typeface="Calibri" panose="020F0502020204030204"/>
            </a:endParaRPr>
          </a:p>
        </p:txBody>
      </p:sp>
      <p:sp>
        <p:nvSpPr>
          <p:cNvPr id="7" name="Text 5"/>
          <p:cNvSpPr/>
          <p:nvPr/>
        </p:nvSpPr>
        <p:spPr>
          <a:xfrm>
            <a:off x="661492" y="4604246"/>
            <a:ext cx="5203924" cy="283468"/>
          </a:xfrm>
          <a:prstGeom prst="rect">
            <a:avLst/>
          </a:prstGeom>
          <a:noFill/>
          <a:ln/>
        </p:spPr>
        <p:txBody>
          <a:bodyPr wrap="none" lIns="0" tIns="0" rIns="0" bIns="0" rtlCol="0" anchor="t"/>
          <a:lstStyle/>
          <a:p>
            <a:pPr marL="285739" indent="-285739" defTabSz="761970">
              <a:lnSpc>
                <a:spcPts val="2208"/>
              </a:lnSpc>
              <a:buSzPct val="100000"/>
              <a:buFontTx/>
              <a:buChar char="•"/>
            </a:pPr>
            <a:r>
              <a:rPr lang="en-US" sz="1458" dirty="0">
                <a:solidFill>
                  <a:srgbClr val="384653"/>
                </a:solidFill>
                <a:latin typeface="Roboto" pitchFamily="34" charset="0"/>
                <a:ea typeface="Roboto" pitchFamily="34" charset="-122"/>
                <a:cs typeface="Roboto" pitchFamily="34" charset="-120"/>
              </a:rPr>
              <a:t>Higher folic acid levels at 12 months</a:t>
            </a:r>
            <a:endParaRPr lang="en-US" sz="1458" dirty="0">
              <a:solidFill>
                <a:prstClr val="black"/>
              </a:solidFill>
              <a:latin typeface="Calibri" panose="020F0502020204030204"/>
            </a:endParaRPr>
          </a:p>
        </p:txBody>
      </p:sp>
      <p:sp>
        <p:nvSpPr>
          <p:cNvPr id="8" name="Text 6"/>
          <p:cNvSpPr/>
          <p:nvPr/>
        </p:nvSpPr>
        <p:spPr>
          <a:xfrm>
            <a:off x="6332935" y="2683868"/>
            <a:ext cx="3707904" cy="295275"/>
          </a:xfrm>
          <a:prstGeom prst="rect">
            <a:avLst/>
          </a:prstGeom>
          <a:noFill/>
          <a:ln/>
        </p:spPr>
        <p:txBody>
          <a:bodyPr wrap="none" lIns="0" tIns="0" rIns="0" bIns="0" rtlCol="0" anchor="t"/>
          <a:lstStyle/>
          <a:p>
            <a:pPr defTabSz="761970">
              <a:lnSpc>
                <a:spcPts val="2292"/>
              </a:lnSpc>
            </a:pPr>
            <a:r>
              <a:rPr lang="en-US" sz="2400" dirty="0">
                <a:solidFill>
                  <a:srgbClr val="2E3C4E"/>
                </a:solidFill>
                <a:latin typeface="Host Grotesk Medium" pitchFamily="34" charset="0"/>
                <a:ea typeface="Host Grotesk Medium" pitchFamily="34" charset="-122"/>
                <a:cs typeface="Host Grotesk Medium" pitchFamily="34" charset="-120"/>
              </a:rPr>
              <a:t>Roux-en-Y Gastric Bypass (RYGB)</a:t>
            </a:r>
            <a:endParaRPr lang="en-US" sz="2400" dirty="0">
              <a:solidFill>
                <a:prstClr val="black"/>
              </a:solidFill>
              <a:latin typeface="Calibri" panose="020F0502020204030204"/>
            </a:endParaRPr>
          </a:p>
        </p:txBody>
      </p:sp>
      <p:sp>
        <p:nvSpPr>
          <p:cNvPr id="9" name="Text 7"/>
          <p:cNvSpPr/>
          <p:nvPr/>
        </p:nvSpPr>
        <p:spPr>
          <a:xfrm>
            <a:off x="6332935" y="3168155"/>
            <a:ext cx="5203924" cy="566936"/>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Creation of a small stomach pouch connected directly to the middle portion of the small intestine.</a:t>
            </a:r>
            <a:endParaRPr lang="en-US" sz="1458" dirty="0">
              <a:solidFill>
                <a:prstClr val="black"/>
              </a:solidFill>
              <a:latin typeface="Calibri" panose="020F0502020204030204"/>
            </a:endParaRPr>
          </a:p>
        </p:txBody>
      </p:sp>
      <p:sp>
        <p:nvSpPr>
          <p:cNvPr id="10" name="Text 8"/>
          <p:cNvSpPr/>
          <p:nvPr/>
        </p:nvSpPr>
        <p:spPr>
          <a:xfrm>
            <a:off x="6332935" y="3905151"/>
            <a:ext cx="5203924" cy="283468"/>
          </a:xfrm>
          <a:prstGeom prst="rect">
            <a:avLst/>
          </a:prstGeom>
          <a:noFill/>
          <a:ln/>
        </p:spPr>
        <p:txBody>
          <a:bodyPr wrap="none" lIns="0" tIns="0" rIns="0" bIns="0" rtlCol="0" anchor="t"/>
          <a:lstStyle/>
          <a:p>
            <a:pPr marL="285739" indent="-285739" defTabSz="761970">
              <a:lnSpc>
                <a:spcPts val="2208"/>
              </a:lnSpc>
              <a:buSzPct val="100000"/>
              <a:buFontTx/>
              <a:buChar char="•"/>
            </a:pPr>
            <a:r>
              <a:rPr lang="en-US" sz="1458" dirty="0">
                <a:solidFill>
                  <a:srgbClr val="384653"/>
                </a:solidFill>
                <a:latin typeface="Roboto" pitchFamily="34" charset="0"/>
                <a:ea typeface="Roboto" pitchFamily="34" charset="-122"/>
                <a:cs typeface="Roboto" pitchFamily="34" charset="-120"/>
              </a:rPr>
              <a:t>Slightly higher PTH values at 3 and 6 months</a:t>
            </a:r>
            <a:endParaRPr lang="en-US" sz="1458" dirty="0">
              <a:solidFill>
                <a:prstClr val="black"/>
              </a:solidFill>
              <a:latin typeface="Calibri" panose="020F0502020204030204"/>
            </a:endParaRPr>
          </a:p>
        </p:txBody>
      </p:sp>
      <p:sp>
        <p:nvSpPr>
          <p:cNvPr id="11" name="Text 9"/>
          <p:cNvSpPr/>
          <p:nvPr/>
        </p:nvSpPr>
        <p:spPr>
          <a:xfrm>
            <a:off x="6332935" y="4254699"/>
            <a:ext cx="5203924" cy="566936"/>
          </a:xfrm>
          <a:prstGeom prst="rect">
            <a:avLst/>
          </a:prstGeom>
          <a:noFill/>
          <a:ln/>
        </p:spPr>
        <p:txBody>
          <a:bodyPr wrap="square" lIns="0" tIns="0" rIns="0" bIns="0" rtlCol="0" anchor="t"/>
          <a:lstStyle/>
          <a:p>
            <a:pPr marL="285739" indent="-285739" defTabSz="761970">
              <a:lnSpc>
                <a:spcPts val="2208"/>
              </a:lnSpc>
              <a:buSzPct val="100000"/>
              <a:buFontTx/>
              <a:buChar char="•"/>
            </a:pPr>
            <a:r>
              <a:rPr lang="en-US" sz="1458" dirty="0">
                <a:solidFill>
                  <a:srgbClr val="384653"/>
                </a:solidFill>
                <a:latin typeface="Roboto" pitchFamily="34" charset="0"/>
                <a:ea typeface="Roboto" pitchFamily="34" charset="-122"/>
                <a:cs typeface="Roboto" pitchFamily="34" charset="-120"/>
              </a:rPr>
              <a:t>Greater percentage of weight loss (though not statistically significant)</a:t>
            </a:r>
            <a:endParaRPr lang="en-US" sz="1458" dirty="0">
              <a:solidFill>
                <a:prstClr val="black"/>
              </a:solidFill>
              <a:latin typeface="Calibri" panose="020F0502020204030204"/>
            </a:endParaRPr>
          </a:p>
        </p:txBody>
      </p:sp>
      <p:sp>
        <p:nvSpPr>
          <p:cNvPr id="12" name="Text 10"/>
          <p:cNvSpPr/>
          <p:nvPr/>
        </p:nvSpPr>
        <p:spPr>
          <a:xfrm>
            <a:off x="6332935" y="4887714"/>
            <a:ext cx="5203924" cy="283468"/>
          </a:xfrm>
          <a:prstGeom prst="rect">
            <a:avLst/>
          </a:prstGeom>
          <a:noFill/>
          <a:ln/>
        </p:spPr>
        <p:txBody>
          <a:bodyPr wrap="none" lIns="0" tIns="0" rIns="0" bIns="0" rtlCol="0" anchor="t"/>
          <a:lstStyle/>
          <a:p>
            <a:pPr marL="285739" indent="-285739" defTabSz="761970">
              <a:lnSpc>
                <a:spcPts val="2208"/>
              </a:lnSpc>
              <a:buSzPct val="100000"/>
              <a:buFontTx/>
              <a:buChar char="•"/>
            </a:pPr>
            <a:r>
              <a:rPr lang="en-US" sz="1458" dirty="0">
                <a:solidFill>
                  <a:srgbClr val="384653"/>
                </a:solidFill>
                <a:latin typeface="Roboto" pitchFamily="34" charset="0"/>
                <a:ea typeface="Roboto" pitchFamily="34" charset="-122"/>
                <a:cs typeface="Roboto" pitchFamily="34" charset="-120"/>
              </a:rPr>
              <a:t>More pronounced reduction in nutrient absorption</a:t>
            </a:r>
            <a:endParaRPr lang="en-US" sz="1458" dirty="0">
              <a:solidFill>
                <a:prstClr val="black"/>
              </a:solidFill>
              <a:latin typeface="Calibri" panose="020F0502020204030204"/>
            </a:endParaRPr>
          </a:p>
        </p:txBody>
      </p:sp>
      <p:pic>
        <p:nvPicPr>
          <p:cNvPr id="13" name="Immagine 12">
            <a:extLst>
              <a:ext uri="{FF2B5EF4-FFF2-40B4-BE49-F238E27FC236}">
                <a16:creationId xmlns:a16="http://schemas.microsoft.com/office/drawing/2014/main" id="{C0F8F5CB-B731-899A-C085-905145DB8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132881"/>
            <a:ext cx="5197277" cy="590649"/>
          </a:xfrm>
          <a:prstGeom prst="rect">
            <a:avLst/>
          </a:prstGeom>
          <a:noFill/>
          <a:ln/>
        </p:spPr>
        <p:txBody>
          <a:bodyPr wrap="none" lIns="0" tIns="0" rIns="0" bIns="0" rtlCol="0" anchor="t"/>
          <a:lstStyle/>
          <a:p>
            <a:pPr defTabSz="761970">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Other Blood Parameters</a:t>
            </a:r>
            <a:endParaRPr lang="en-US" sz="3708" dirty="0">
              <a:solidFill>
                <a:prstClr val="black"/>
              </a:solidFill>
              <a:latin typeface="Calibri" panose="020F0502020204030204"/>
            </a:endParaRPr>
          </a:p>
        </p:txBody>
      </p:sp>
      <p:pic>
        <p:nvPicPr>
          <p:cNvPr id="3" name="Image 0" descr="preencoded.png"/>
          <p:cNvPicPr>
            <a:picLocks noChangeAspect="1"/>
          </p:cNvPicPr>
          <p:nvPr/>
        </p:nvPicPr>
        <p:blipFill>
          <a:blip r:embed="rId3"/>
          <a:stretch>
            <a:fillRect/>
          </a:stretch>
        </p:blipFill>
        <p:spPr>
          <a:xfrm>
            <a:off x="667842" y="2223194"/>
            <a:ext cx="2600623" cy="2600623"/>
          </a:xfrm>
          <a:prstGeom prst="rect">
            <a:avLst/>
          </a:prstGeom>
        </p:spPr>
      </p:pic>
      <p:pic>
        <p:nvPicPr>
          <p:cNvPr id="4" name="Image 1" descr="preencoded.png"/>
          <p:cNvPicPr>
            <a:picLocks noChangeAspect="1"/>
          </p:cNvPicPr>
          <p:nvPr/>
        </p:nvPicPr>
        <p:blipFill>
          <a:blip r:embed="rId4"/>
          <a:stretch>
            <a:fillRect/>
          </a:stretch>
        </p:blipFill>
        <p:spPr>
          <a:xfrm>
            <a:off x="3419673" y="2223194"/>
            <a:ext cx="2600722" cy="2600722"/>
          </a:xfrm>
          <a:prstGeom prst="rect">
            <a:avLst/>
          </a:prstGeom>
        </p:spPr>
      </p:pic>
      <p:pic>
        <p:nvPicPr>
          <p:cNvPr id="5" name="Image 2" descr="preencoded.png"/>
          <p:cNvPicPr>
            <a:picLocks noChangeAspect="1"/>
          </p:cNvPicPr>
          <p:nvPr/>
        </p:nvPicPr>
        <p:blipFill>
          <a:blip r:embed="rId5"/>
          <a:stretch>
            <a:fillRect/>
          </a:stretch>
        </p:blipFill>
        <p:spPr>
          <a:xfrm>
            <a:off x="6171605" y="2223194"/>
            <a:ext cx="2600623" cy="2600623"/>
          </a:xfrm>
          <a:prstGeom prst="rect">
            <a:avLst/>
          </a:prstGeom>
        </p:spPr>
      </p:pic>
      <p:pic>
        <p:nvPicPr>
          <p:cNvPr id="6" name="Image 3" descr="preencoded.png"/>
          <p:cNvPicPr>
            <a:picLocks noChangeAspect="1"/>
          </p:cNvPicPr>
          <p:nvPr/>
        </p:nvPicPr>
        <p:blipFill>
          <a:blip r:embed="rId6"/>
          <a:stretch>
            <a:fillRect/>
          </a:stretch>
        </p:blipFill>
        <p:spPr>
          <a:xfrm>
            <a:off x="8923437" y="2223194"/>
            <a:ext cx="2600722" cy="2600722"/>
          </a:xfrm>
          <a:prstGeom prst="rect">
            <a:avLst/>
          </a:prstGeom>
        </p:spPr>
      </p:pic>
      <p:sp>
        <p:nvSpPr>
          <p:cNvPr id="7" name="Text 1"/>
          <p:cNvSpPr/>
          <p:nvPr/>
        </p:nvSpPr>
        <p:spPr>
          <a:xfrm>
            <a:off x="661492" y="5158185"/>
            <a:ext cx="10869018" cy="566936"/>
          </a:xfrm>
          <a:prstGeom prst="rect">
            <a:avLst/>
          </a:prstGeom>
          <a:noFill/>
          <a:ln/>
        </p:spPr>
        <p:txBody>
          <a:bodyPr wrap="square" lIns="0" tIns="0" rIns="0" bIns="0" rtlCol="0" anchor="t"/>
          <a:lstStyle/>
          <a:p>
            <a:pPr algn="ctr" defTabSz="761970">
              <a:lnSpc>
                <a:spcPts val="2208"/>
              </a:lnSpc>
            </a:pPr>
            <a:r>
              <a:rPr lang="en-US" sz="2400" dirty="0">
                <a:solidFill>
                  <a:srgbClr val="384653"/>
                </a:solidFill>
                <a:latin typeface="Roboto" pitchFamily="34" charset="0"/>
                <a:ea typeface="Roboto" pitchFamily="34" charset="-122"/>
                <a:cs typeface="Roboto" pitchFamily="34" charset="-120"/>
              </a:rPr>
              <a:t>No significant changes were observed in blood counts, ferritin, or ionized calcium levels throughout the study. All parameters remained within normal ranges during supplement administration.</a:t>
            </a:r>
            <a:endParaRPr lang="en-US" sz="2400" dirty="0">
              <a:solidFill>
                <a:prstClr val="black"/>
              </a:solidFill>
              <a:latin typeface="Calibri" panose="020F0502020204030204"/>
            </a:endParaRPr>
          </a:p>
        </p:txBody>
      </p:sp>
      <p:pic>
        <p:nvPicPr>
          <p:cNvPr id="8" name="Immagine 7">
            <a:extLst>
              <a:ext uri="{FF2B5EF4-FFF2-40B4-BE49-F238E27FC236}">
                <a16:creationId xmlns:a16="http://schemas.microsoft.com/office/drawing/2014/main" id="{F144C755-4A76-4529-4A9B-8268741C69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760611"/>
            <a:ext cx="5181699" cy="590649"/>
          </a:xfrm>
          <a:prstGeom prst="rect">
            <a:avLst/>
          </a:prstGeom>
          <a:noFill/>
          <a:ln/>
        </p:spPr>
        <p:txBody>
          <a:bodyPr wrap="none" lIns="0" tIns="0" rIns="0" bIns="0" rtlCol="0" anchor="t"/>
          <a:lstStyle/>
          <a:p>
            <a:pPr defTabSz="761970">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Supplement Adjustment</a:t>
            </a:r>
            <a:endParaRPr lang="en-US" sz="3708" dirty="0">
              <a:solidFill>
                <a:prstClr val="black"/>
              </a:solidFill>
              <a:latin typeface="Calibri" panose="020F0502020204030204"/>
            </a:endParaRPr>
          </a:p>
        </p:txBody>
      </p:sp>
      <p:pic>
        <p:nvPicPr>
          <p:cNvPr id="3" name="Image 0" descr="preencoded.png"/>
          <p:cNvPicPr>
            <a:picLocks noChangeAspect="1"/>
          </p:cNvPicPr>
          <p:nvPr/>
        </p:nvPicPr>
        <p:blipFill>
          <a:blip r:embed="rId3"/>
          <a:stretch>
            <a:fillRect/>
          </a:stretch>
        </p:blipFill>
        <p:spPr>
          <a:xfrm>
            <a:off x="2481957" y="1729284"/>
            <a:ext cx="1793379" cy="1070173"/>
          </a:xfrm>
          <a:prstGeom prst="rect">
            <a:avLst/>
          </a:prstGeom>
        </p:spPr>
      </p:pic>
      <p:pic>
        <p:nvPicPr>
          <p:cNvPr id="4" name="Image 1" descr="preencoded.png"/>
          <p:cNvPicPr>
            <a:picLocks noChangeAspect="1"/>
          </p:cNvPicPr>
          <p:nvPr/>
        </p:nvPicPr>
        <p:blipFill>
          <a:blip r:embed="rId4"/>
          <a:stretch>
            <a:fillRect/>
          </a:stretch>
        </p:blipFill>
        <p:spPr>
          <a:xfrm>
            <a:off x="3245743" y="2230438"/>
            <a:ext cx="265807" cy="332184"/>
          </a:xfrm>
          <a:prstGeom prst="rect">
            <a:avLst/>
          </a:prstGeom>
        </p:spPr>
      </p:pic>
      <p:sp>
        <p:nvSpPr>
          <p:cNvPr id="5" name="Text 1"/>
          <p:cNvSpPr/>
          <p:nvPr/>
        </p:nvSpPr>
        <p:spPr>
          <a:xfrm>
            <a:off x="4464348" y="1918295"/>
            <a:ext cx="2362696"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Monitoring</a:t>
            </a:r>
            <a:endParaRPr lang="en-US" sz="1833" dirty="0">
              <a:solidFill>
                <a:prstClr val="black"/>
              </a:solidFill>
              <a:latin typeface="Calibri" panose="020F0502020204030204"/>
            </a:endParaRPr>
          </a:p>
        </p:txBody>
      </p:sp>
      <p:sp>
        <p:nvSpPr>
          <p:cNvPr id="6" name="Text 2"/>
          <p:cNvSpPr/>
          <p:nvPr/>
        </p:nvSpPr>
        <p:spPr>
          <a:xfrm>
            <a:off x="4464348" y="2326978"/>
            <a:ext cx="4703366"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Regular blood tests to assess vitamin and mineral levels</a:t>
            </a:r>
            <a:endParaRPr lang="en-US" sz="1458" dirty="0">
              <a:solidFill>
                <a:prstClr val="black"/>
              </a:solidFill>
              <a:latin typeface="Calibri" panose="020F0502020204030204"/>
            </a:endParaRPr>
          </a:p>
        </p:txBody>
      </p:sp>
      <p:sp>
        <p:nvSpPr>
          <p:cNvPr id="7" name="Shape 3"/>
          <p:cNvSpPr/>
          <p:nvPr/>
        </p:nvSpPr>
        <p:spPr>
          <a:xfrm>
            <a:off x="4322564" y="2810371"/>
            <a:ext cx="7160717" cy="12700"/>
          </a:xfrm>
          <a:prstGeom prst="roundRect">
            <a:avLst>
              <a:gd name="adj" fmla="val 625116"/>
            </a:avLst>
          </a:prstGeom>
          <a:solidFill>
            <a:srgbClr val="BFD3D8"/>
          </a:solidFill>
          <a:ln/>
        </p:spPr>
        <p:txBody>
          <a:bodyPr/>
          <a:lstStyle/>
          <a:p>
            <a:pPr defTabSz="761970"/>
            <a:endParaRPr lang="it-IT" sz="1500">
              <a:solidFill>
                <a:prstClr val="black"/>
              </a:solidFill>
              <a:latin typeface="Calibri" panose="020F0502020204030204"/>
            </a:endParaRPr>
          </a:p>
        </p:txBody>
      </p:sp>
      <p:pic>
        <p:nvPicPr>
          <p:cNvPr id="8" name="Image 2" descr="preencoded.png"/>
          <p:cNvPicPr>
            <a:picLocks noChangeAspect="1"/>
          </p:cNvPicPr>
          <p:nvPr/>
        </p:nvPicPr>
        <p:blipFill>
          <a:blip r:embed="rId5"/>
          <a:stretch>
            <a:fillRect/>
          </a:stretch>
        </p:blipFill>
        <p:spPr>
          <a:xfrm>
            <a:off x="1585318" y="2846685"/>
            <a:ext cx="3586758" cy="1070173"/>
          </a:xfrm>
          <a:prstGeom prst="rect">
            <a:avLst/>
          </a:prstGeom>
        </p:spPr>
      </p:pic>
      <p:pic>
        <p:nvPicPr>
          <p:cNvPr id="9" name="Image 3" descr="preencoded.png"/>
          <p:cNvPicPr>
            <a:picLocks noChangeAspect="1"/>
          </p:cNvPicPr>
          <p:nvPr/>
        </p:nvPicPr>
        <p:blipFill>
          <a:blip r:embed="rId6"/>
          <a:stretch>
            <a:fillRect/>
          </a:stretch>
        </p:blipFill>
        <p:spPr>
          <a:xfrm>
            <a:off x="3245743" y="3215681"/>
            <a:ext cx="265807" cy="332184"/>
          </a:xfrm>
          <a:prstGeom prst="rect">
            <a:avLst/>
          </a:prstGeom>
        </p:spPr>
      </p:pic>
      <p:sp>
        <p:nvSpPr>
          <p:cNvPr id="10" name="Text 4"/>
          <p:cNvSpPr/>
          <p:nvPr/>
        </p:nvSpPr>
        <p:spPr>
          <a:xfrm>
            <a:off x="5361087" y="3035697"/>
            <a:ext cx="2362696"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Evaluation</a:t>
            </a:r>
            <a:endParaRPr lang="en-US" sz="1833" dirty="0">
              <a:solidFill>
                <a:prstClr val="black"/>
              </a:solidFill>
              <a:latin typeface="Calibri" panose="020F0502020204030204"/>
            </a:endParaRPr>
          </a:p>
        </p:txBody>
      </p:sp>
      <p:sp>
        <p:nvSpPr>
          <p:cNvPr id="11" name="Text 5"/>
          <p:cNvSpPr/>
          <p:nvPr/>
        </p:nvSpPr>
        <p:spPr>
          <a:xfrm>
            <a:off x="5361087" y="3444379"/>
            <a:ext cx="4583907"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Identify patients with elevated B12 levels (&gt;1,000 ng/L)</a:t>
            </a:r>
            <a:endParaRPr lang="en-US" sz="1458" dirty="0">
              <a:solidFill>
                <a:prstClr val="black"/>
              </a:solidFill>
              <a:latin typeface="Calibri" panose="020F0502020204030204"/>
            </a:endParaRPr>
          </a:p>
        </p:txBody>
      </p:sp>
      <p:sp>
        <p:nvSpPr>
          <p:cNvPr id="12" name="Shape 6"/>
          <p:cNvSpPr/>
          <p:nvPr/>
        </p:nvSpPr>
        <p:spPr>
          <a:xfrm>
            <a:off x="5219304" y="3927773"/>
            <a:ext cx="6263978" cy="12700"/>
          </a:xfrm>
          <a:prstGeom prst="roundRect">
            <a:avLst>
              <a:gd name="adj" fmla="val 625116"/>
            </a:avLst>
          </a:prstGeom>
          <a:solidFill>
            <a:srgbClr val="BFD3D8"/>
          </a:solidFill>
          <a:ln/>
        </p:spPr>
        <p:txBody>
          <a:bodyPr/>
          <a:lstStyle/>
          <a:p>
            <a:pPr defTabSz="761970"/>
            <a:endParaRPr lang="it-IT" sz="1500">
              <a:solidFill>
                <a:prstClr val="black"/>
              </a:solidFill>
              <a:latin typeface="Calibri" panose="020F0502020204030204"/>
            </a:endParaRPr>
          </a:p>
        </p:txBody>
      </p:sp>
      <p:pic>
        <p:nvPicPr>
          <p:cNvPr id="13" name="Image 4" descr="preencoded.png"/>
          <p:cNvPicPr>
            <a:picLocks noChangeAspect="1"/>
          </p:cNvPicPr>
          <p:nvPr/>
        </p:nvPicPr>
        <p:blipFill>
          <a:blip r:embed="rId7"/>
          <a:stretch>
            <a:fillRect/>
          </a:stretch>
        </p:blipFill>
        <p:spPr>
          <a:xfrm>
            <a:off x="688578" y="3964087"/>
            <a:ext cx="5380137" cy="1070173"/>
          </a:xfrm>
          <a:prstGeom prst="rect">
            <a:avLst/>
          </a:prstGeom>
        </p:spPr>
      </p:pic>
      <p:pic>
        <p:nvPicPr>
          <p:cNvPr id="14" name="Image 5" descr="preencoded.png"/>
          <p:cNvPicPr>
            <a:picLocks noChangeAspect="1"/>
          </p:cNvPicPr>
          <p:nvPr/>
        </p:nvPicPr>
        <p:blipFill>
          <a:blip r:embed="rId8"/>
          <a:stretch>
            <a:fillRect/>
          </a:stretch>
        </p:blipFill>
        <p:spPr>
          <a:xfrm>
            <a:off x="3245644" y="4333082"/>
            <a:ext cx="265807" cy="332184"/>
          </a:xfrm>
          <a:prstGeom prst="rect">
            <a:avLst/>
          </a:prstGeom>
        </p:spPr>
      </p:pic>
      <p:sp>
        <p:nvSpPr>
          <p:cNvPr id="15" name="Text 7"/>
          <p:cNvSpPr/>
          <p:nvPr/>
        </p:nvSpPr>
        <p:spPr>
          <a:xfrm>
            <a:off x="6257727" y="4153098"/>
            <a:ext cx="2362696"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Adjustment</a:t>
            </a:r>
            <a:endParaRPr lang="en-US" sz="1833" dirty="0">
              <a:solidFill>
                <a:prstClr val="black"/>
              </a:solidFill>
              <a:latin typeface="Calibri" panose="020F0502020204030204"/>
            </a:endParaRPr>
          </a:p>
        </p:txBody>
      </p:sp>
      <p:sp>
        <p:nvSpPr>
          <p:cNvPr id="16" name="Text 8"/>
          <p:cNvSpPr/>
          <p:nvPr/>
        </p:nvSpPr>
        <p:spPr>
          <a:xfrm>
            <a:off x="6257727" y="4561781"/>
            <a:ext cx="4999832"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Switch to Bariatric formula with lower micronutrient content</a:t>
            </a:r>
            <a:endParaRPr lang="en-US" sz="1458" dirty="0">
              <a:solidFill>
                <a:prstClr val="black"/>
              </a:solidFill>
              <a:latin typeface="Calibri" panose="020F0502020204030204"/>
            </a:endParaRPr>
          </a:p>
        </p:txBody>
      </p:sp>
      <p:sp>
        <p:nvSpPr>
          <p:cNvPr id="17" name="Text 9"/>
          <p:cNvSpPr/>
          <p:nvPr/>
        </p:nvSpPr>
        <p:spPr>
          <a:xfrm>
            <a:off x="661492" y="5246886"/>
            <a:ext cx="10869018" cy="850404"/>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Seven patients (1 RYGB, 6 VSG) achieved vitamin B12 levels exceeding 1,000 ng/L at either 3 or 6 months. Their supplement was changed to Bariatric formula containing only 33 μg of B12 (vs. 500 μg in Bariatrifast), resulting in B12 levels declining below 1,000 ng/L.</a:t>
            </a:r>
            <a:endParaRPr lang="en-US" sz="1458" dirty="0">
              <a:solidFill>
                <a:prstClr val="black"/>
              </a:solidFill>
              <a:latin typeface="Calibri" panose="020F0502020204030204"/>
            </a:endParaRPr>
          </a:p>
        </p:txBody>
      </p:sp>
      <p:pic>
        <p:nvPicPr>
          <p:cNvPr id="18" name="Immagine 17">
            <a:extLst>
              <a:ext uri="{FF2B5EF4-FFF2-40B4-BE49-F238E27FC236}">
                <a16:creationId xmlns:a16="http://schemas.microsoft.com/office/drawing/2014/main" id="{E3C27A20-A668-FA51-2F45-02F9B2FE9F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233492" y="1121271"/>
            <a:ext cx="7050750" cy="1181298"/>
          </a:xfrm>
          <a:prstGeom prst="rect">
            <a:avLst/>
          </a:prstGeom>
          <a:noFill/>
          <a:ln/>
        </p:spPr>
        <p:txBody>
          <a:bodyPr wrap="square" lIns="0" tIns="0" rIns="0" bIns="0" rtlCol="0" anchor="t"/>
          <a:lstStyle/>
          <a:p>
            <a:pPr defTabSz="761970">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Bariatric vs. </a:t>
            </a:r>
            <a:r>
              <a:rPr lang="en-US" sz="3708" dirty="0" err="1">
                <a:solidFill>
                  <a:srgbClr val="2E3C4E"/>
                </a:solidFill>
                <a:latin typeface="Host Grotesk Medium" pitchFamily="34" charset="0"/>
                <a:ea typeface="Host Grotesk Medium" pitchFamily="34" charset="-122"/>
                <a:cs typeface="Host Grotesk Medium" pitchFamily="34" charset="-120"/>
              </a:rPr>
              <a:t>Bariatrifast</a:t>
            </a:r>
            <a:r>
              <a:rPr lang="en-US" sz="3708" dirty="0">
                <a:solidFill>
                  <a:srgbClr val="2E3C4E"/>
                </a:solidFill>
                <a:latin typeface="Host Grotesk Medium" pitchFamily="34" charset="0"/>
                <a:ea typeface="Host Grotesk Medium" pitchFamily="34" charset="-122"/>
                <a:cs typeface="Host Grotesk Medium" pitchFamily="34" charset="-120"/>
              </a:rPr>
              <a:t> Comparison</a:t>
            </a:r>
            <a:endParaRPr lang="en-US" sz="3708" dirty="0">
              <a:solidFill>
                <a:prstClr val="black"/>
              </a:solidFill>
              <a:latin typeface="Calibri" panose="020F0502020204030204"/>
            </a:endParaRPr>
          </a:p>
        </p:txBody>
      </p:sp>
      <p:sp>
        <p:nvSpPr>
          <p:cNvPr id="4" name="Shape 1"/>
          <p:cNvSpPr/>
          <p:nvPr/>
        </p:nvSpPr>
        <p:spPr>
          <a:xfrm>
            <a:off x="5233492" y="2586038"/>
            <a:ext cx="6297018" cy="3150593"/>
          </a:xfrm>
          <a:prstGeom prst="roundRect">
            <a:avLst>
              <a:gd name="adj" fmla="val 2520"/>
            </a:avLst>
          </a:prstGeom>
          <a:noFill/>
          <a:ln w="7620">
            <a:solidFill>
              <a:srgbClr val="000000">
                <a:alpha val="8000"/>
              </a:srgbClr>
            </a:solidFill>
            <a:prstDash val="solid"/>
          </a:ln>
        </p:spPr>
        <p:txBody>
          <a:bodyPr/>
          <a:lstStyle/>
          <a:p>
            <a:pPr defTabSz="761970"/>
            <a:endParaRPr lang="it-IT" sz="1500">
              <a:solidFill>
                <a:prstClr val="black"/>
              </a:solidFill>
              <a:latin typeface="Calibri" panose="020F0502020204030204"/>
            </a:endParaRPr>
          </a:p>
        </p:txBody>
      </p:sp>
      <p:sp>
        <p:nvSpPr>
          <p:cNvPr id="5" name="Shape 2"/>
          <p:cNvSpPr/>
          <p:nvPr/>
        </p:nvSpPr>
        <p:spPr>
          <a:xfrm>
            <a:off x="5239842" y="2592387"/>
            <a:ext cx="6283623" cy="522982"/>
          </a:xfrm>
          <a:prstGeom prst="rect">
            <a:avLst/>
          </a:prstGeom>
          <a:solidFill>
            <a:srgbClr val="FFFFFF">
              <a:alpha val="4000"/>
            </a:srgbClr>
          </a:solidFill>
          <a:ln/>
        </p:spPr>
        <p:txBody>
          <a:bodyPr/>
          <a:lstStyle/>
          <a:p>
            <a:pPr defTabSz="761970"/>
            <a:endParaRPr lang="it-IT" sz="1500">
              <a:solidFill>
                <a:prstClr val="black"/>
              </a:solidFill>
              <a:latin typeface="Calibri" panose="020F0502020204030204"/>
            </a:endParaRPr>
          </a:p>
        </p:txBody>
      </p:sp>
      <p:sp>
        <p:nvSpPr>
          <p:cNvPr id="6" name="Text 3"/>
          <p:cNvSpPr/>
          <p:nvPr/>
        </p:nvSpPr>
        <p:spPr>
          <a:xfrm>
            <a:off x="5429548" y="2712144"/>
            <a:ext cx="1713111"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Nutrient</a:t>
            </a:r>
            <a:endParaRPr lang="en-US" sz="1458" dirty="0">
              <a:solidFill>
                <a:prstClr val="black"/>
              </a:solidFill>
              <a:latin typeface="Calibri" panose="020F0502020204030204"/>
            </a:endParaRPr>
          </a:p>
        </p:txBody>
      </p:sp>
      <p:sp>
        <p:nvSpPr>
          <p:cNvPr id="7" name="Text 4"/>
          <p:cNvSpPr/>
          <p:nvPr/>
        </p:nvSpPr>
        <p:spPr>
          <a:xfrm>
            <a:off x="7527032" y="2712144"/>
            <a:ext cx="1709936" cy="283468"/>
          </a:xfrm>
          <a:prstGeom prst="rect">
            <a:avLst/>
          </a:prstGeom>
          <a:noFill/>
          <a:ln/>
        </p:spPr>
        <p:txBody>
          <a:bodyPr wrap="none" lIns="0" tIns="0" rIns="0" bIns="0" rtlCol="0" anchor="t"/>
          <a:lstStyle/>
          <a:p>
            <a:pPr defTabSz="761970">
              <a:lnSpc>
                <a:spcPts val="2208"/>
              </a:lnSpc>
            </a:pPr>
            <a:r>
              <a:rPr lang="en-US" b="1" dirty="0">
                <a:solidFill>
                  <a:srgbClr val="384653"/>
                </a:solidFill>
                <a:latin typeface="Roboto" pitchFamily="34" charset="0"/>
                <a:ea typeface="Roboto" pitchFamily="34" charset="-122"/>
                <a:cs typeface="Roboto" pitchFamily="34" charset="-120"/>
              </a:rPr>
              <a:t>Bariatrifast</a:t>
            </a:r>
            <a:endParaRPr lang="en-US" sz="1458" b="1" dirty="0">
              <a:solidFill>
                <a:prstClr val="black"/>
              </a:solidFill>
              <a:latin typeface="Calibri" panose="020F0502020204030204"/>
            </a:endParaRPr>
          </a:p>
        </p:txBody>
      </p:sp>
      <p:sp>
        <p:nvSpPr>
          <p:cNvPr id="8" name="Text 5"/>
          <p:cNvSpPr/>
          <p:nvPr/>
        </p:nvSpPr>
        <p:spPr>
          <a:xfrm>
            <a:off x="9621342" y="2712144"/>
            <a:ext cx="1713111"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Bariatric</a:t>
            </a:r>
            <a:endParaRPr lang="en-US" sz="1458" dirty="0">
              <a:solidFill>
                <a:prstClr val="black"/>
              </a:solidFill>
              <a:latin typeface="Calibri" panose="020F0502020204030204"/>
            </a:endParaRPr>
          </a:p>
        </p:txBody>
      </p:sp>
      <p:sp>
        <p:nvSpPr>
          <p:cNvPr id="9" name="Shape 6"/>
          <p:cNvSpPr/>
          <p:nvPr/>
        </p:nvSpPr>
        <p:spPr>
          <a:xfrm>
            <a:off x="5239842" y="3115369"/>
            <a:ext cx="6283623" cy="522982"/>
          </a:xfrm>
          <a:prstGeom prst="rect">
            <a:avLst/>
          </a:prstGeom>
          <a:solidFill>
            <a:srgbClr val="000000">
              <a:alpha val="4000"/>
            </a:srgbClr>
          </a:solidFill>
          <a:ln/>
        </p:spPr>
        <p:txBody>
          <a:bodyPr/>
          <a:lstStyle/>
          <a:p>
            <a:pPr defTabSz="761970"/>
            <a:endParaRPr lang="it-IT" sz="1500">
              <a:solidFill>
                <a:prstClr val="black"/>
              </a:solidFill>
              <a:latin typeface="Calibri" panose="020F0502020204030204"/>
            </a:endParaRPr>
          </a:p>
        </p:txBody>
      </p:sp>
      <p:sp>
        <p:nvSpPr>
          <p:cNvPr id="10" name="Text 7"/>
          <p:cNvSpPr/>
          <p:nvPr/>
        </p:nvSpPr>
        <p:spPr>
          <a:xfrm>
            <a:off x="5429548" y="3235127"/>
            <a:ext cx="1713111"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Vitamin B12</a:t>
            </a:r>
            <a:endParaRPr lang="en-US" sz="1458" dirty="0">
              <a:solidFill>
                <a:prstClr val="black"/>
              </a:solidFill>
              <a:latin typeface="Calibri" panose="020F0502020204030204"/>
            </a:endParaRPr>
          </a:p>
        </p:txBody>
      </p:sp>
      <p:sp>
        <p:nvSpPr>
          <p:cNvPr id="11" name="Text 8"/>
          <p:cNvSpPr/>
          <p:nvPr/>
        </p:nvSpPr>
        <p:spPr>
          <a:xfrm>
            <a:off x="7527032" y="3235127"/>
            <a:ext cx="1709936" cy="283468"/>
          </a:xfrm>
          <a:prstGeom prst="rect">
            <a:avLst/>
          </a:prstGeom>
          <a:noFill/>
          <a:ln/>
        </p:spPr>
        <p:txBody>
          <a:bodyPr wrap="none" lIns="0" tIns="0" rIns="0" bIns="0" rtlCol="0" anchor="t"/>
          <a:lstStyle/>
          <a:p>
            <a:pPr defTabSz="761970">
              <a:lnSpc>
                <a:spcPts val="2208"/>
              </a:lnSpc>
            </a:pPr>
            <a:r>
              <a:rPr lang="en-US" b="1" dirty="0">
                <a:solidFill>
                  <a:srgbClr val="384653"/>
                </a:solidFill>
                <a:latin typeface="Roboto" pitchFamily="34" charset="0"/>
                <a:ea typeface="Roboto" pitchFamily="34" charset="-122"/>
                <a:cs typeface="Roboto" pitchFamily="34" charset="-120"/>
              </a:rPr>
              <a:t>500.0 μg</a:t>
            </a:r>
            <a:endParaRPr lang="en-US" b="1" dirty="0">
              <a:solidFill>
                <a:prstClr val="black"/>
              </a:solidFill>
              <a:latin typeface="Calibri" panose="020F0502020204030204"/>
            </a:endParaRPr>
          </a:p>
        </p:txBody>
      </p:sp>
      <p:sp>
        <p:nvSpPr>
          <p:cNvPr id="12" name="Text 9"/>
          <p:cNvSpPr/>
          <p:nvPr/>
        </p:nvSpPr>
        <p:spPr>
          <a:xfrm>
            <a:off x="9621342" y="3235127"/>
            <a:ext cx="1713111"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33.0 μg</a:t>
            </a:r>
            <a:endParaRPr lang="en-US" sz="1458" dirty="0">
              <a:solidFill>
                <a:prstClr val="black"/>
              </a:solidFill>
              <a:latin typeface="Calibri" panose="020F0502020204030204"/>
            </a:endParaRPr>
          </a:p>
        </p:txBody>
      </p:sp>
      <p:sp>
        <p:nvSpPr>
          <p:cNvPr id="13" name="Shape 10"/>
          <p:cNvSpPr/>
          <p:nvPr/>
        </p:nvSpPr>
        <p:spPr>
          <a:xfrm>
            <a:off x="5239842" y="3638352"/>
            <a:ext cx="6283623" cy="522982"/>
          </a:xfrm>
          <a:prstGeom prst="rect">
            <a:avLst/>
          </a:prstGeom>
          <a:solidFill>
            <a:srgbClr val="FFFFFF">
              <a:alpha val="4000"/>
            </a:srgbClr>
          </a:solidFill>
          <a:ln/>
        </p:spPr>
        <p:txBody>
          <a:bodyPr/>
          <a:lstStyle/>
          <a:p>
            <a:pPr defTabSz="761970"/>
            <a:endParaRPr lang="it-IT" sz="1500">
              <a:solidFill>
                <a:prstClr val="black"/>
              </a:solidFill>
              <a:latin typeface="Calibri" panose="020F0502020204030204"/>
            </a:endParaRPr>
          </a:p>
        </p:txBody>
      </p:sp>
      <p:sp>
        <p:nvSpPr>
          <p:cNvPr id="14" name="Text 11"/>
          <p:cNvSpPr/>
          <p:nvPr/>
        </p:nvSpPr>
        <p:spPr>
          <a:xfrm>
            <a:off x="5429548" y="3758109"/>
            <a:ext cx="1713111"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Vitamin D</a:t>
            </a:r>
            <a:endParaRPr lang="en-US" sz="1458" dirty="0">
              <a:solidFill>
                <a:prstClr val="black"/>
              </a:solidFill>
              <a:latin typeface="Calibri" panose="020F0502020204030204"/>
            </a:endParaRPr>
          </a:p>
        </p:txBody>
      </p:sp>
      <p:sp>
        <p:nvSpPr>
          <p:cNvPr id="15" name="Text 12"/>
          <p:cNvSpPr/>
          <p:nvPr/>
        </p:nvSpPr>
        <p:spPr>
          <a:xfrm>
            <a:off x="7527032" y="3758109"/>
            <a:ext cx="1709936"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175.0 μg (7,000 IU)</a:t>
            </a:r>
            <a:endParaRPr lang="en-US" sz="1458" dirty="0">
              <a:solidFill>
                <a:prstClr val="black"/>
              </a:solidFill>
              <a:latin typeface="Calibri" panose="020F0502020204030204"/>
            </a:endParaRPr>
          </a:p>
        </p:txBody>
      </p:sp>
      <p:sp>
        <p:nvSpPr>
          <p:cNvPr id="16" name="Text 13"/>
          <p:cNvSpPr/>
          <p:nvPr/>
        </p:nvSpPr>
        <p:spPr>
          <a:xfrm>
            <a:off x="9621342" y="3758109"/>
            <a:ext cx="1713111"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25.0 μg (1,000 IU)</a:t>
            </a:r>
            <a:endParaRPr lang="en-US" sz="1458" dirty="0">
              <a:solidFill>
                <a:prstClr val="black"/>
              </a:solidFill>
              <a:latin typeface="Calibri" panose="020F0502020204030204"/>
            </a:endParaRPr>
          </a:p>
        </p:txBody>
      </p:sp>
      <p:sp>
        <p:nvSpPr>
          <p:cNvPr id="17" name="Shape 14"/>
          <p:cNvSpPr/>
          <p:nvPr/>
        </p:nvSpPr>
        <p:spPr>
          <a:xfrm>
            <a:off x="5239842" y="4161333"/>
            <a:ext cx="6283623" cy="522982"/>
          </a:xfrm>
          <a:prstGeom prst="rect">
            <a:avLst/>
          </a:prstGeom>
          <a:solidFill>
            <a:srgbClr val="000000">
              <a:alpha val="4000"/>
            </a:srgbClr>
          </a:solidFill>
          <a:ln/>
        </p:spPr>
        <p:txBody>
          <a:bodyPr/>
          <a:lstStyle/>
          <a:p>
            <a:pPr defTabSz="761970"/>
            <a:endParaRPr lang="it-IT" sz="1500">
              <a:solidFill>
                <a:prstClr val="black"/>
              </a:solidFill>
              <a:latin typeface="Calibri" panose="020F0502020204030204"/>
            </a:endParaRPr>
          </a:p>
        </p:txBody>
      </p:sp>
      <p:sp>
        <p:nvSpPr>
          <p:cNvPr id="18" name="Text 15"/>
          <p:cNvSpPr/>
          <p:nvPr/>
        </p:nvSpPr>
        <p:spPr>
          <a:xfrm>
            <a:off x="5429548" y="4281091"/>
            <a:ext cx="1713111"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Iron</a:t>
            </a:r>
            <a:endParaRPr lang="en-US" sz="1458" dirty="0">
              <a:solidFill>
                <a:prstClr val="black"/>
              </a:solidFill>
              <a:latin typeface="Calibri" panose="020F0502020204030204"/>
            </a:endParaRPr>
          </a:p>
        </p:txBody>
      </p:sp>
      <p:sp>
        <p:nvSpPr>
          <p:cNvPr id="19" name="Text 16"/>
          <p:cNvSpPr/>
          <p:nvPr/>
        </p:nvSpPr>
        <p:spPr>
          <a:xfrm>
            <a:off x="7527032" y="4281091"/>
            <a:ext cx="1709936"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65.0 mg</a:t>
            </a:r>
            <a:endParaRPr lang="en-US" sz="1458" dirty="0">
              <a:solidFill>
                <a:prstClr val="black"/>
              </a:solidFill>
              <a:latin typeface="Calibri" panose="020F0502020204030204"/>
            </a:endParaRPr>
          </a:p>
        </p:txBody>
      </p:sp>
      <p:sp>
        <p:nvSpPr>
          <p:cNvPr id="20" name="Text 17"/>
          <p:cNvSpPr/>
          <p:nvPr/>
        </p:nvSpPr>
        <p:spPr>
          <a:xfrm>
            <a:off x="9621342" y="4281091"/>
            <a:ext cx="1713111"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30.0 mg</a:t>
            </a:r>
            <a:endParaRPr lang="en-US" sz="1458" dirty="0">
              <a:solidFill>
                <a:prstClr val="black"/>
              </a:solidFill>
              <a:latin typeface="Calibri" panose="020F0502020204030204"/>
            </a:endParaRPr>
          </a:p>
        </p:txBody>
      </p:sp>
      <p:sp>
        <p:nvSpPr>
          <p:cNvPr id="21" name="Shape 18"/>
          <p:cNvSpPr/>
          <p:nvPr/>
        </p:nvSpPr>
        <p:spPr>
          <a:xfrm>
            <a:off x="5239842" y="4684316"/>
            <a:ext cx="6283623" cy="522982"/>
          </a:xfrm>
          <a:prstGeom prst="rect">
            <a:avLst/>
          </a:prstGeom>
          <a:solidFill>
            <a:srgbClr val="FFFFFF">
              <a:alpha val="4000"/>
            </a:srgbClr>
          </a:solidFill>
          <a:ln/>
        </p:spPr>
        <p:txBody>
          <a:bodyPr/>
          <a:lstStyle/>
          <a:p>
            <a:pPr defTabSz="761970"/>
            <a:endParaRPr lang="it-IT" sz="1500">
              <a:solidFill>
                <a:prstClr val="black"/>
              </a:solidFill>
              <a:latin typeface="Calibri" panose="020F0502020204030204"/>
            </a:endParaRPr>
          </a:p>
        </p:txBody>
      </p:sp>
      <p:sp>
        <p:nvSpPr>
          <p:cNvPr id="22" name="Text 19"/>
          <p:cNvSpPr/>
          <p:nvPr/>
        </p:nvSpPr>
        <p:spPr>
          <a:xfrm>
            <a:off x="5429548" y="4804073"/>
            <a:ext cx="1713111"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Magnesium</a:t>
            </a:r>
            <a:endParaRPr lang="en-US" sz="1458" dirty="0">
              <a:solidFill>
                <a:prstClr val="black"/>
              </a:solidFill>
              <a:latin typeface="Calibri" panose="020F0502020204030204"/>
            </a:endParaRPr>
          </a:p>
        </p:txBody>
      </p:sp>
      <p:sp>
        <p:nvSpPr>
          <p:cNvPr id="23" name="Text 20"/>
          <p:cNvSpPr/>
          <p:nvPr/>
        </p:nvSpPr>
        <p:spPr>
          <a:xfrm>
            <a:off x="7527032" y="4804073"/>
            <a:ext cx="1709936"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56.3 mg</a:t>
            </a:r>
            <a:endParaRPr lang="en-US" sz="1458" dirty="0">
              <a:solidFill>
                <a:prstClr val="black"/>
              </a:solidFill>
              <a:latin typeface="Calibri" panose="020F0502020204030204"/>
            </a:endParaRPr>
          </a:p>
        </p:txBody>
      </p:sp>
      <p:sp>
        <p:nvSpPr>
          <p:cNvPr id="24" name="Text 21"/>
          <p:cNvSpPr/>
          <p:nvPr/>
        </p:nvSpPr>
        <p:spPr>
          <a:xfrm>
            <a:off x="9621342" y="4804073"/>
            <a:ext cx="1713111"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188.0 mg</a:t>
            </a:r>
            <a:endParaRPr lang="en-US" sz="1458" dirty="0">
              <a:solidFill>
                <a:prstClr val="black"/>
              </a:solidFill>
              <a:latin typeface="Calibri" panose="020F0502020204030204"/>
            </a:endParaRPr>
          </a:p>
        </p:txBody>
      </p:sp>
      <p:sp>
        <p:nvSpPr>
          <p:cNvPr id="25" name="Shape 22"/>
          <p:cNvSpPr/>
          <p:nvPr/>
        </p:nvSpPr>
        <p:spPr>
          <a:xfrm>
            <a:off x="5239842" y="5207297"/>
            <a:ext cx="6283623" cy="522982"/>
          </a:xfrm>
          <a:prstGeom prst="rect">
            <a:avLst/>
          </a:prstGeom>
          <a:solidFill>
            <a:srgbClr val="000000">
              <a:alpha val="4000"/>
            </a:srgbClr>
          </a:solidFill>
          <a:ln/>
        </p:spPr>
        <p:txBody>
          <a:bodyPr/>
          <a:lstStyle/>
          <a:p>
            <a:pPr defTabSz="761970"/>
            <a:endParaRPr lang="it-IT" sz="1500">
              <a:solidFill>
                <a:prstClr val="black"/>
              </a:solidFill>
              <a:latin typeface="Calibri" panose="020F0502020204030204"/>
            </a:endParaRPr>
          </a:p>
        </p:txBody>
      </p:sp>
      <p:sp>
        <p:nvSpPr>
          <p:cNvPr id="26" name="Text 23"/>
          <p:cNvSpPr/>
          <p:nvPr/>
        </p:nvSpPr>
        <p:spPr>
          <a:xfrm>
            <a:off x="5429548" y="5327055"/>
            <a:ext cx="1713111"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Vitamin E</a:t>
            </a:r>
            <a:endParaRPr lang="en-US" sz="1458" dirty="0">
              <a:solidFill>
                <a:prstClr val="black"/>
              </a:solidFill>
              <a:latin typeface="Calibri" panose="020F0502020204030204"/>
            </a:endParaRPr>
          </a:p>
        </p:txBody>
      </p:sp>
      <p:sp>
        <p:nvSpPr>
          <p:cNvPr id="27" name="Text 24"/>
          <p:cNvSpPr/>
          <p:nvPr/>
        </p:nvSpPr>
        <p:spPr>
          <a:xfrm>
            <a:off x="7527032" y="5327055"/>
            <a:ext cx="1709936"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100.0 mg</a:t>
            </a:r>
            <a:endParaRPr lang="en-US" sz="1458" dirty="0">
              <a:solidFill>
                <a:prstClr val="black"/>
              </a:solidFill>
              <a:latin typeface="Calibri" panose="020F0502020204030204"/>
            </a:endParaRPr>
          </a:p>
        </p:txBody>
      </p:sp>
      <p:sp>
        <p:nvSpPr>
          <p:cNvPr id="28" name="Text 25"/>
          <p:cNvSpPr/>
          <p:nvPr/>
        </p:nvSpPr>
        <p:spPr>
          <a:xfrm>
            <a:off x="9621342" y="5327055"/>
            <a:ext cx="1713111"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12.0 mg</a:t>
            </a:r>
            <a:endParaRPr lang="en-US" sz="1458" dirty="0">
              <a:solidFill>
                <a:prstClr val="black"/>
              </a:solidFill>
              <a:latin typeface="Calibri" panose="020F0502020204030204"/>
            </a:endParaRPr>
          </a:p>
        </p:txBody>
      </p:sp>
      <p:pic>
        <p:nvPicPr>
          <p:cNvPr id="29" name="Immagine 28">
            <a:extLst>
              <a:ext uri="{FF2B5EF4-FFF2-40B4-BE49-F238E27FC236}">
                <a16:creationId xmlns:a16="http://schemas.microsoft.com/office/drawing/2014/main" id="{76225E14-0EBA-B441-F798-2D46B29B2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pic>
        <p:nvPicPr>
          <p:cNvPr id="31" name="Immagine 30" descr="Immagine che contiene testo, libro, logo, Marchio&#10;&#10;Il contenuto generato dall'IA potrebbe non essere corretto.">
            <a:extLst>
              <a:ext uri="{FF2B5EF4-FFF2-40B4-BE49-F238E27FC236}">
                <a16:creationId xmlns:a16="http://schemas.microsoft.com/office/drawing/2014/main" id="{651BEDB5-9FD6-6B48-EB32-73B19E63DA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781" y="3376860"/>
            <a:ext cx="3566501" cy="2595657"/>
          </a:xfrm>
          <a:prstGeom prst="rect">
            <a:avLst/>
          </a:prstGeom>
        </p:spPr>
      </p:pic>
      <p:pic>
        <p:nvPicPr>
          <p:cNvPr id="33" name="Immagine 32" descr="Immagine che contiene testo, schermata, design&#10;&#10;Il contenuto generato dall'IA potrebbe non essere corretto.">
            <a:extLst>
              <a:ext uri="{FF2B5EF4-FFF2-40B4-BE49-F238E27FC236}">
                <a16:creationId xmlns:a16="http://schemas.microsoft.com/office/drawing/2014/main" id="{0461321B-B40C-73EA-F0EA-A5D1EA83C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170" y="502661"/>
            <a:ext cx="3566501" cy="276010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91400" y="0"/>
            <a:ext cx="4800600" cy="6858000"/>
          </a:xfrm>
          <a:prstGeom prst="rect">
            <a:avLst/>
          </a:prstGeom>
        </p:spPr>
      </p:pic>
      <p:sp>
        <p:nvSpPr>
          <p:cNvPr id="3" name="Text 0"/>
          <p:cNvSpPr/>
          <p:nvPr/>
        </p:nvSpPr>
        <p:spPr>
          <a:xfrm>
            <a:off x="661492" y="1265635"/>
            <a:ext cx="4725492" cy="590649"/>
          </a:xfrm>
          <a:prstGeom prst="rect">
            <a:avLst/>
          </a:prstGeom>
          <a:noFill/>
          <a:ln/>
        </p:spPr>
        <p:txBody>
          <a:bodyPr wrap="none" lIns="0" tIns="0" rIns="0" bIns="0" rtlCol="0" anchor="t"/>
          <a:lstStyle/>
          <a:p>
            <a:pPr defTabSz="761970">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Patient Adherence</a:t>
            </a:r>
            <a:endParaRPr lang="en-US" sz="3708" dirty="0">
              <a:solidFill>
                <a:prstClr val="black"/>
              </a:solidFill>
              <a:latin typeface="Calibri" panose="020F0502020204030204"/>
            </a:endParaRPr>
          </a:p>
        </p:txBody>
      </p:sp>
      <p:pic>
        <p:nvPicPr>
          <p:cNvPr id="4" name="Image 1" descr="preencoded.png"/>
          <p:cNvPicPr>
            <a:picLocks noChangeAspect="1"/>
          </p:cNvPicPr>
          <p:nvPr/>
        </p:nvPicPr>
        <p:blipFill>
          <a:blip r:embed="rId4"/>
          <a:stretch>
            <a:fillRect/>
          </a:stretch>
        </p:blipFill>
        <p:spPr>
          <a:xfrm>
            <a:off x="661492" y="2172792"/>
            <a:ext cx="472480" cy="472480"/>
          </a:xfrm>
          <a:prstGeom prst="rect">
            <a:avLst/>
          </a:prstGeom>
        </p:spPr>
      </p:pic>
      <p:sp>
        <p:nvSpPr>
          <p:cNvPr id="5" name="Text 1"/>
          <p:cNvSpPr/>
          <p:nvPr/>
        </p:nvSpPr>
        <p:spPr>
          <a:xfrm>
            <a:off x="1322983" y="2251968"/>
            <a:ext cx="2362696"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Daily Regimen</a:t>
            </a:r>
            <a:endParaRPr lang="en-US" sz="1833" dirty="0">
              <a:solidFill>
                <a:prstClr val="black"/>
              </a:solidFill>
              <a:latin typeface="Calibri" panose="020F0502020204030204"/>
            </a:endParaRPr>
          </a:p>
        </p:txBody>
      </p:sp>
      <p:sp>
        <p:nvSpPr>
          <p:cNvPr id="6" name="Text 2"/>
          <p:cNvSpPr/>
          <p:nvPr/>
        </p:nvSpPr>
        <p:spPr>
          <a:xfrm>
            <a:off x="1322983" y="2660650"/>
            <a:ext cx="5635526" cy="566936"/>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One tablet of Bariatrifast daily starting from the third day after surgery</a:t>
            </a:r>
            <a:endParaRPr lang="en-US" sz="1458" dirty="0">
              <a:solidFill>
                <a:prstClr val="black"/>
              </a:solidFill>
              <a:latin typeface="Calibri" panose="020F0502020204030204"/>
            </a:endParaRPr>
          </a:p>
        </p:txBody>
      </p:sp>
      <p:pic>
        <p:nvPicPr>
          <p:cNvPr id="7" name="Image 2" descr="preencoded.png"/>
          <p:cNvPicPr>
            <a:picLocks noChangeAspect="1"/>
          </p:cNvPicPr>
          <p:nvPr/>
        </p:nvPicPr>
        <p:blipFill>
          <a:blip r:embed="rId5"/>
          <a:stretch>
            <a:fillRect/>
          </a:stretch>
        </p:blipFill>
        <p:spPr>
          <a:xfrm>
            <a:off x="661492" y="3638649"/>
            <a:ext cx="472480" cy="472480"/>
          </a:xfrm>
          <a:prstGeom prst="rect">
            <a:avLst/>
          </a:prstGeom>
        </p:spPr>
      </p:pic>
      <p:sp>
        <p:nvSpPr>
          <p:cNvPr id="8" name="Text 3"/>
          <p:cNvSpPr/>
          <p:nvPr/>
        </p:nvSpPr>
        <p:spPr>
          <a:xfrm>
            <a:off x="1322983" y="3717826"/>
            <a:ext cx="2362696"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High Compliance</a:t>
            </a:r>
            <a:endParaRPr lang="en-US" sz="1833" dirty="0">
              <a:solidFill>
                <a:prstClr val="black"/>
              </a:solidFill>
              <a:latin typeface="Calibri" panose="020F0502020204030204"/>
            </a:endParaRPr>
          </a:p>
        </p:txBody>
      </p:sp>
      <p:sp>
        <p:nvSpPr>
          <p:cNvPr id="9" name="Text 4"/>
          <p:cNvSpPr/>
          <p:nvPr/>
        </p:nvSpPr>
        <p:spPr>
          <a:xfrm>
            <a:off x="1322983" y="4126508"/>
            <a:ext cx="5635526"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Median adherence rate of 97.6% (range 77-100%)</a:t>
            </a:r>
            <a:endParaRPr lang="en-US" sz="1458" dirty="0">
              <a:solidFill>
                <a:prstClr val="black"/>
              </a:solidFill>
              <a:latin typeface="Calibri" panose="020F0502020204030204"/>
            </a:endParaRPr>
          </a:p>
        </p:txBody>
      </p:sp>
      <p:pic>
        <p:nvPicPr>
          <p:cNvPr id="10" name="Image 3" descr="preencoded.png"/>
          <p:cNvPicPr>
            <a:picLocks noChangeAspect="1"/>
          </p:cNvPicPr>
          <p:nvPr/>
        </p:nvPicPr>
        <p:blipFill>
          <a:blip r:embed="rId6"/>
          <a:stretch>
            <a:fillRect/>
          </a:stretch>
        </p:blipFill>
        <p:spPr>
          <a:xfrm>
            <a:off x="661492" y="4821039"/>
            <a:ext cx="472480" cy="472480"/>
          </a:xfrm>
          <a:prstGeom prst="rect">
            <a:avLst/>
          </a:prstGeom>
        </p:spPr>
      </p:pic>
      <p:sp>
        <p:nvSpPr>
          <p:cNvPr id="11" name="Text 5"/>
          <p:cNvSpPr/>
          <p:nvPr/>
        </p:nvSpPr>
        <p:spPr>
          <a:xfrm>
            <a:off x="1322983" y="4900216"/>
            <a:ext cx="2362696"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Good Tolerability</a:t>
            </a:r>
            <a:endParaRPr lang="en-US" sz="1833" dirty="0">
              <a:solidFill>
                <a:prstClr val="black"/>
              </a:solidFill>
              <a:latin typeface="Calibri" panose="020F0502020204030204"/>
            </a:endParaRPr>
          </a:p>
        </p:txBody>
      </p:sp>
      <p:sp>
        <p:nvSpPr>
          <p:cNvPr id="12" name="Text 6"/>
          <p:cNvSpPr/>
          <p:nvPr/>
        </p:nvSpPr>
        <p:spPr>
          <a:xfrm>
            <a:off x="1322983" y="5308898"/>
            <a:ext cx="5635526"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No adverse events or side effects reported during the study</a:t>
            </a:r>
            <a:endParaRPr lang="en-US" sz="1458" dirty="0">
              <a:solidFill>
                <a:prstClr val="black"/>
              </a:solidFill>
              <a:latin typeface="Calibri" panose="020F0502020204030204"/>
            </a:endParaRPr>
          </a:p>
        </p:txBody>
      </p:sp>
      <p:pic>
        <p:nvPicPr>
          <p:cNvPr id="13" name="Immagine 12">
            <a:extLst>
              <a:ext uri="{FF2B5EF4-FFF2-40B4-BE49-F238E27FC236}">
                <a16:creationId xmlns:a16="http://schemas.microsoft.com/office/drawing/2014/main" id="{3F3C2A8E-8BB0-9998-3C74-AD85C8910C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652761"/>
            <a:ext cx="7652345" cy="590649"/>
          </a:xfrm>
          <a:prstGeom prst="rect">
            <a:avLst/>
          </a:prstGeom>
          <a:noFill/>
          <a:ln/>
        </p:spPr>
        <p:txBody>
          <a:bodyPr wrap="none" lIns="0" tIns="0" rIns="0" bIns="0" rtlCol="0" anchor="t"/>
          <a:lstStyle/>
          <a:p>
            <a:pPr defTabSz="761970">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Pre-existing Nutritional Deficiencies</a:t>
            </a:r>
            <a:endParaRPr lang="en-US" sz="3708" dirty="0">
              <a:solidFill>
                <a:prstClr val="black"/>
              </a:solidFill>
              <a:latin typeface="Calibri" panose="020F0502020204030204"/>
            </a:endParaRPr>
          </a:p>
        </p:txBody>
      </p:sp>
      <p:sp>
        <p:nvSpPr>
          <p:cNvPr id="3" name="Text 1"/>
          <p:cNvSpPr/>
          <p:nvPr/>
        </p:nvSpPr>
        <p:spPr>
          <a:xfrm>
            <a:off x="1547714" y="2013744"/>
            <a:ext cx="2362696" cy="295275"/>
          </a:xfrm>
          <a:prstGeom prst="rect">
            <a:avLst/>
          </a:prstGeom>
          <a:noFill/>
          <a:ln/>
        </p:spPr>
        <p:txBody>
          <a:bodyPr wrap="none" lIns="0" tIns="0" rIns="0" bIns="0" rtlCol="0" anchor="t"/>
          <a:lstStyle/>
          <a:p>
            <a:pPr algn="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Vitamin D</a:t>
            </a:r>
            <a:endParaRPr lang="en-US" sz="1833" dirty="0">
              <a:solidFill>
                <a:prstClr val="black"/>
              </a:solidFill>
              <a:latin typeface="Calibri" panose="020F0502020204030204"/>
            </a:endParaRPr>
          </a:p>
        </p:txBody>
      </p:sp>
      <p:sp>
        <p:nvSpPr>
          <p:cNvPr id="4" name="Text 2"/>
          <p:cNvSpPr/>
          <p:nvPr/>
        </p:nvSpPr>
        <p:spPr>
          <a:xfrm>
            <a:off x="661492" y="2422426"/>
            <a:ext cx="3248918" cy="566936"/>
          </a:xfrm>
          <a:prstGeom prst="rect">
            <a:avLst/>
          </a:prstGeom>
          <a:noFill/>
          <a:ln/>
        </p:spPr>
        <p:txBody>
          <a:bodyPr wrap="square" lIns="0" tIns="0" rIns="0" bIns="0" rtlCol="0" anchor="t"/>
          <a:lstStyle/>
          <a:p>
            <a:pPr algn="r" defTabSz="761970">
              <a:lnSpc>
                <a:spcPts val="2208"/>
              </a:lnSpc>
            </a:pPr>
            <a:r>
              <a:rPr lang="en-US" sz="1458" dirty="0">
                <a:solidFill>
                  <a:srgbClr val="384653"/>
                </a:solidFill>
                <a:latin typeface="Roboto" pitchFamily="34" charset="0"/>
                <a:ea typeface="Roboto" pitchFamily="34" charset="-122"/>
                <a:cs typeface="Roboto" pitchFamily="34" charset="-120"/>
              </a:rPr>
              <a:t>65% of patients had deficiency before surgery</a:t>
            </a:r>
            <a:endParaRPr lang="en-US" sz="1458" dirty="0">
              <a:solidFill>
                <a:prstClr val="black"/>
              </a:solidFill>
              <a:latin typeface="Calibri" panose="020F0502020204030204"/>
            </a:endParaRPr>
          </a:p>
        </p:txBody>
      </p:sp>
      <p:pic>
        <p:nvPicPr>
          <p:cNvPr id="5" name="Image 0" descr="preencoded.png"/>
          <p:cNvPicPr>
            <a:picLocks noChangeAspect="1"/>
          </p:cNvPicPr>
          <p:nvPr/>
        </p:nvPicPr>
        <p:blipFill>
          <a:blip r:embed="rId3"/>
          <a:stretch>
            <a:fillRect/>
          </a:stretch>
        </p:blipFill>
        <p:spPr>
          <a:xfrm>
            <a:off x="4193878" y="1621433"/>
            <a:ext cx="3804146" cy="3804146"/>
          </a:xfrm>
          <a:prstGeom prst="rect">
            <a:avLst/>
          </a:prstGeom>
        </p:spPr>
      </p:pic>
      <p:pic>
        <p:nvPicPr>
          <p:cNvPr id="6" name="Image 1" descr="preencoded.png"/>
          <p:cNvPicPr>
            <a:picLocks noChangeAspect="1"/>
          </p:cNvPicPr>
          <p:nvPr/>
        </p:nvPicPr>
        <p:blipFill>
          <a:blip r:embed="rId4"/>
          <a:stretch>
            <a:fillRect/>
          </a:stretch>
        </p:blipFill>
        <p:spPr>
          <a:xfrm>
            <a:off x="5013028" y="2405162"/>
            <a:ext cx="282773" cy="353517"/>
          </a:xfrm>
          <a:prstGeom prst="rect">
            <a:avLst/>
          </a:prstGeom>
        </p:spPr>
      </p:pic>
      <p:sp>
        <p:nvSpPr>
          <p:cNvPr id="7" name="Text 3"/>
          <p:cNvSpPr/>
          <p:nvPr/>
        </p:nvSpPr>
        <p:spPr>
          <a:xfrm>
            <a:off x="8281492" y="2013744"/>
            <a:ext cx="2362696"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Folic Acid</a:t>
            </a:r>
            <a:endParaRPr lang="en-US" sz="1833" dirty="0">
              <a:solidFill>
                <a:prstClr val="black"/>
              </a:solidFill>
              <a:latin typeface="Calibri" panose="020F0502020204030204"/>
            </a:endParaRPr>
          </a:p>
        </p:txBody>
      </p:sp>
      <p:sp>
        <p:nvSpPr>
          <p:cNvPr id="8" name="Text 4"/>
          <p:cNvSpPr/>
          <p:nvPr/>
        </p:nvSpPr>
        <p:spPr>
          <a:xfrm>
            <a:off x="8281492" y="2422426"/>
            <a:ext cx="3249018" cy="566936"/>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10% of patients had deficiency before surgery</a:t>
            </a:r>
            <a:endParaRPr lang="en-US" sz="1458" dirty="0">
              <a:solidFill>
                <a:prstClr val="black"/>
              </a:solidFill>
              <a:latin typeface="Calibri" panose="020F0502020204030204"/>
            </a:endParaRPr>
          </a:p>
        </p:txBody>
      </p:sp>
      <p:pic>
        <p:nvPicPr>
          <p:cNvPr id="9" name="Image 2" descr="preencoded.png"/>
          <p:cNvPicPr>
            <a:picLocks noChangeAspect="1"/>
          </p:cNvPicPr>
          <p:nvPr/>
        </p:nvPicPr>
        <p:blipFill>
          <a:blip r:embed="rId5"/>
          <a:stretch>
            <a:fillRect/>
          </a:stretch>
        </p:blipFill>
        <p:spPr>
          <a:xfrm>
            <a:off x="4193878" y="1621433"/>
            <a:ext cx="3804146" cy="3804146"/>
          </a:xfrm>
          <a:prstGeom prst="rect">
            <a:avLst/>
          </a:prstGeom>
        </p:spPr>
      </p:pic>
      <p:pic>
        <p:nvPicPr>
          <p:cNvPr id="10" name="Image 3" descr="preencoded.png"/>
          <p:cNvPicPr>
            <a:picLocks noChangeAspect="1"/>
          </p:cNvPicPr>
          <p:nvPr/>
        </p:nvPicPr>
        <p:blipFill>
          <a:blip r:embed="rId6"/>
          <a:stretch>
            <a:fillRect/>
          </a:stretch>
        </p:blipFill>
        <p:spPr>
          <a:xfrm>
            <a:off x="6896001" y="2405162"/>
            <a:ext cx="282773" cy="353517"/>
          </a:xfrm>
          <a:prstGeom prst="rect">
            <a:avLst/>
          </a:prstGeom>
        </p:spPr>
      </p:pic>
      <p:sp>
        <p:nvSpPr>
          <p:cNvPr id="11" name="Text 5"/>
          <p:cNvSpPr/>
          <p:nvPr/>
        </p:nvSpPr>
        <p:spPr>
          <a:xfrm>
            <a:off x="8281492" y="4057551"/>
            <a:ext cx="2362696"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Iron</a:t>
            </a:r>
            <a:endParaRPr lang="en-US" sz="1833" dirty="0">
              <a:solidFill>
                <a:prstClr val="black"/>
              </a:solidFill>
              <a:latin typeface="Calibri" panose="020F0502020204030204"/>
            </a:endParaRPr>
          </a:p>
        </p:txBody>
      </p:sp>
      <p:sp>
        <p:nvSpPr>
          <p:cNvPr id="12" name="Text 6"/>
          <p:cNvSpPr/>
          <p:nvPr/>
        </p:nvSpPr>
        <p:spPr>
          <a:xfrm>
            <a:off x="8281492" y="4466233"/>
            <a:ext cx="3249018" cy="566936"/>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Literature reports 0-47% deficiency rates</a:t>
            </a:r>
            <a:endParaRPr lang="en-US" sz="1458" dirty="0">
              <a:solidFill>
                <a:prstClr val="black"/>
              </a:solidFill>
              <a:latin typeface="Calibri" panose="020F0502020204030204"/>
            </a:endParaRPr>
          </a:p>
        </p:txBody>
      </p:sp>
      <p:pic>
        <p:nvPicPr>
          <p:cNvPr id="13" name="Image 4" descr="preencoded.png"/>
          <p:cNvPicPr>
            <a:picLocks noChangeAspect="1"/>
          </p:cNvPicPr>
          <p:nvPr/>
        </p:nvPicPr>
        <p:blipFill>
          <a:blip r:embed="rId7"/>
          <a:stretch>
            <a:fillRect/>
          </a:stretch>
        </p:blipFill>
        <p:spPr>
          <a:xfrm>
            <a:off x="4193878" y="1621433"/>
            <a:ext cx="3804146" cy="3804146"/>
          </a:xfrm>
          <a:prstGeom prst="rect">
            <a:avLst/>
          </a:prstGeom>
        </p:spPr>
      </p:pic>
      <p:pic>
        <p:nvPicPr>
          <p:cNvPr id="14" name="Image 5" descr="preencoded.png"/>
          <p:cNvPicPr>
            <a:picLocks noChangeAspect="1"/>
          </p:cNvPicPr>
          <p:nvPr/>
        </p:nvPicPr>
        <p:blipFill>
          <a:blip r:embed="rId8"/>
          <a:stretch>
            <a:fillRect/>
          </a:stretch>
        </p:blipFill>
        <p:spPr>
          <a:xfrm>
            <a:off x="6896001" y="4288135"/>
            <a:ext cx="282773" cy="353517"/>
          </a:xfrm>
          <a:prstGeom prst="rect">
            <a:avLst/>
          </a:prstGeom>
        </p:spPr>
      </p:pic>
      <p:sp>
        <p:nvSpPr>
          <p:cNvPr id="15" name="Text 7"/>
          <p:cNvSpPr/>
          <p:nvPr/>
        </p:nvSpPr>
        <p:spPr>
          <a:xfrm>
            <a:off x="1547714" y="4057551"/>
            <a:ext cx="2362696" cy="295275"/>
          </a:xfrm>
          <a:prstGeom prst="rect">
            <a:avLst/>
          </a:prstGeom>
          <a:noFill/>
          <a:ln/>
        </p:spPr>
        <p:txBody>
          <a:bodyPr wrap="none" lIns="0" tIns="0" rIns="0" bIns="0" rtlCol="0" anchor="t"/>
          <a:lstStyle/>
          <a:p>
            <a:pPr algn="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Vitamin B12</a:t>
            </a:r>
            <a:endParaRPr lang="en-US" sz="1833" dirty="0">
              <a:solidFill>
                <a:prstClr val="black"/>
              </a:solidFill>
              <a:latin typeface="Calibri" panose="020F0502020204030204"/>
            </a:endParaRPr>
          </a:p>
        </p:txBody>
      </p:sp>
      <p:sp>
        <p:nvSpPr>
          <p:cNvPr id="16" name="Text 8"/>
          <p:cNvSpPr/>
          <p:nvPr/>
        </p:nvSpPr>
        <p:spPr>
          <a:xfrm>
            <a:off x="661492" y="4466233"/>
            <a:ext cx="3248918" cy="566936"/>
          </a:xfrm>
          <a:prstGeom prst="rect">
            <a:avLst/>
          </a:prstGeom>
          <a:noFill/>
          <a:ln/>
        </p:spPr>
        <p:txBody>
          <a:bodyPr wrap="square" lIns="0" tIns="0" rIns="0" bIns="0" rtlCol="0" anchor="t"/>
          <a:lstStyle/>
          <a:p>
            <a:pPr algn="r" defTabSz="761970">
              <a:lnSpc>
                <a:spcPts val="2208"/>
              </a:lnSpc>
            </a:pPr>
            <a:r>
              <a:rPr lang="en-US" sz="1458" dirty="0">
                <a:solidFill>
                  <a:srgbClr val="384653"/>
                </a:solidFill>
                <a:latin typeface="Roboto" pitchFamily="34" charset="0"/>
                <a:ea typeface="Roboto" pitchFamily="34" charset="-122"/>
                <a:cs typeface="Roboto" pitchFamily="34" charset="-120"/>
              </a:rPr>
              <a:t>Literature reports 0-23% deficiency rates</a:t>
            </a:r>
            <a:endParaRPr lang="en-US" sz="1458" dirty="0">
              <a:solidFill>
                <a:prstClr val="black"/>
              </a:solidFill>
              <a:latin typeface="Calibri" panose="020F0502020204030204"/>
            </a:endParaRPr>
          </a:p>
        </p:txBody>
      </p:sp>
      <p:pic>
        <p:nvPicPr>
          <p:cNvPr id="17" name="Image 6" descr="preencoded.png"/>
          <p:cNvPicPr>
            <a:picLocks noChangeAspect="1"/>
          </p:cNvPicPr>
          <p:nvPr/>
        </p:nvPicPr>
        <p:blipFill>
          <a:blip r:embed="rId9"/>
          <a:stretch>
            <a:fillRect/>
          </a:stretch>
        </p:blipFill>
        <p:spPr>
          <a:xfrm>
            <a:off x="4193878" y="1621433"/>
            <a:ext cx="3804146" cy="3804146"/>
          </a:xfrm>
          <a:prstGeom prst="rect">
            <a:avLst/>
          </a:prstGeom>
        </p:spPr>
      </p:pic>
      <p:pic>
        <p:nvPicPr>
          <p:cNvPr id="18" name="Image 7" descr="preencoded.png"/>
          <p:cNvPicPr>
            <a:picLocks noChangeAspect="1"/>
          </p:cNvPicPr>
          <p:nvPr/>
        </p:nvPicPr>
        <p:blipFill>
          <a:blip r:embed="rId10"/>
          <a:stretch>
            <a:fillRect/>
          </a:stretch>
        </p:blipFill>
        <p:spPr>
          <a:xfrm>
            <a:off x="5013028" y="4288135"/>
            <a:ext cx="282773" cy="353517"/>
          </a:xfrm>
          <a:prstGeom prst="rect">
            <a:avLst/>
          </a:prstGeom>
        </p:spPr>
      </p:pic>
      <p:sp>
        <p:nvSpPr>
          <p:cNvPr id="19" name="Text 9"/>
          <p:cNvSpPr/>
          <p:nvPr/>
        </p:nvSpPr>
        <p:spPr>
          <a:xfrm>
            <a:off x="661492" y="5520134"/>
            <a:ext cx="10869018" cy="566936"/>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Patients with obesity often have poor nutritional quality diets and specific factors that contribute to micronutrient deficiencies </a:t>
            </a:r>
            <a:r>
              <a:rPr lang="en-US" sz="2000" b="1" dirty="0">
                <a:solidFill>
                  <a:srgbClr val="384653"/>
                </a:solidFill>
                <a:latin typeface="Roboto" pitchFamily="34" charset="0"/>
                <a:ea typeface="Roboto" pitchFamily="34" charset="-122"/>
                <a:cs typeface="Roboto" pitchFamily="34" charset="-120"/>
              </a:rPr>
              <a:t>even before surgery.</a:t>
            </a:r>
            <a:endParaRPr lang="en-US" sz="1458" b="1" dirty="0">
              <a:solidFill>
                <a:prstClr val="black"/>
              </a:solidFill>
              <a:latin typeface="Calibri" panose="020F0502020204030204"/>
            </a:endParaRPr>
          </a:p>
        </p:txBody>
      </p:sp>
      <p:pic>
        <p:nvPicPr>
          <p:cNvPr id="20" name="Immagine 19">
            <a:extLst>
              <a:ext uri="{FF2B5EF4-FFF2-40B4-BE49-F238E27FC236}">
                <a16:creationId xmlns:a16="http://schemas.microsoft.com/office/drawing/2014/main" id="{633F717F-127D-ED50-17BB-4FA72FB800D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855167"/>
            <a:ext cx="5671244" cy="590649"/>
          </a:xfrm>
          <a:prstGeom prst="rect">
            <a:avLst/>
          </a:prstGeom>
          <a:noFill/>
          <a:ln/>
        </p:spPr>
        <p:txBody>
          <a:bodyPr wrap="none" lIns="0" tIns="0" rIns="0" bIns="0" rtlCol="0" anchor="t"/>
          <a:lstStyle/>
          <a:p>
            <a:pPr defTabSz="761970">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Mechanisms of Deficiency</a:t>
            </a:r>
            <a:endParaRPr lang="en-US" sz="3708" dirty="0">
              <a:solidFill>
                <a:prstClr val="black"/>
              </a:solidFill>
              <a:latin typeface="Calibri" panose="020F0502020204030204"/>
            </a:endParaRPr>
          </a:p>
        </p:txBody>
      </p:sp>
      <p:sp>
        <p:nvSpPr>
          <p:cNvPr id="3" name="Shape 1"/>
          <p:cNvSpPr/>
          <p:nvPr/>
        </p:nvSpPr>
        <p:spPr>
          <a:xfrm>
            <a:off x="661492" y="1823839"/>
            <a:ext cx="1811437" cy="1070173"/>
          </a:xfrm>
          <a:prstGeom prst="roundRect">
            <a:avLst>
              <a:gd name="adj" fmla="val 7418"/>
            </a:avLst>
          </a:prstGeom>
          <a:solidFill>
            <a:srgbClr val="D9EDF2"/>
          </a:solidFill>
          <a:ln w="7620">
            <a:solidFill>
              <a:srgbClr val="BFD3D8"/>
            </a:solidFill>
            <a:prstDash val="solid"/>
          </a:ln>
        </p:spPr>
        <p:txBody>
          <a:bodyPr/>
          <a:lstStyle/>
          <a:p>
            <a:pPr defTabSz="761970"/>
            <a:endParaRPr lang="it-IT" sz="1500">
              <a:solidFill>
                <a:prstClr val="black"/>
              </a:solidFill>
              <a:latin typeface="Calibri" panose="020F0502020204030204"/>
            </a:endParaRPr>
          </a:p>
        </p:txBody>
      </p:sp>
      <p:pic>
        <p:nvPicPr>
          <p:cNvPr id="4" name="Image 0" descr="preencoded.png"/>
          <p:cNvPicPr>
            <a:picLocks noChangeAspect="1"/>
          </p:cNvPicPr>
          <p:nvPr/>
        </p:nvPicPr>
        <p:blipFill>
          <a:blip r:embed="rId3"/>
          <a:stretch>
            <a:fillRect/>
          </a:stretch>
        </p:blipFill>
        <p:spPr>
          <a:xfrm>
            <a:off x="1434306" y="2192834"/>
            <a:ext cx="265807" cy="332184"/>
          </a:xfrm>
          <a:prstGeom prst="rect">
            <a:avLst/>
          </a:prstGeom>
        </p:spPr>
      </p:pic>
      <p:sp>
        <p:nvSpPr>
          <p:cNvPr id="5" name="Text 2"/>
          <p:cNvSpPr/>
          <p:nvPr/>
        </p:nvSpPr>
        <p:spPr>
          <a:xfrm>
            <a:off x="2661940" y="2012851"/>
            <a:ext cx="2362696"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Reduced Food Intake</a:t>
            </a:r>
            <a:endParaRPr lang="en-US" sz="1833" dirty="0">
              <a:solidFill>
                <a:prstClr val="black"/>
              </a:solidFill>
              <a:latin typeface="Calibri" panose="020F0502020204030204"/>
            </a:endParaRPr>
          </a:p>
        </p:txBody>
      </p:sp>
      <p:sp>
        <p:nvSpPr>
          <p:cNvPr id="6" name="Text 3"/>
          <p:cNvSpPr/>
          <p:nvPr/>
        </p:nvSpPr>
        <p:spPr>
          <a:xfrm>
            <a:off x="2661940" y="2421533"/>
            <a:ext cx="4527451"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Smaller stomach capacity limits nutrient consumption</a:t>
            </a:r>
            <a:endParaRPr lang="en-US" sz="1458" dirty="0">
              <a:solidFill>
                <a:prstClr val="black"/>
              </a:solidFill>
              <a:latin typeface="Calibri" panose="020F0502020204030204"/>
            </a:endParaRPr>
          </a:p>
        </p:txBody>
      </p:sp>
      <p:sp>
        <p:nvSpPr>
          <p:cNvPr id="7" name="Shape 4"/>
          <p:cNvSpPr/>
          <p:nvPr/>
        </p:nvSpPr>
        <p:spPr>
          <a:xfrm>
            <a:off x="2567384" y="2881313"/>
            <a:ext cx="8868668" cy="12700"/>
          </a:xfrm>
          <a:prstGeom prst="roundRect">
            <a:avLst>
              <a:gd name="adj" fmla="val 625116"/>
            </a:avLst>
          </a:prstGeom>
          <a:solidFill>
            <a:srgbClr val="BFD3D8"/>
          </a:solidFill>
          <a:ln/>
        </p:spPr>
        <p:txBody>
          <a:bodyPr/>
          <a:lstStyle/>
          <a:p>
            <a:pPr defTabSz="761970"/>
            <a:endParaRPr lang="it-IT" sz="1500">
              <a:solidFill>
                <a:prstClr val="black"/>
              </a:solidFill>
              <a:latin typeface="Calibri" panose="020F0502020204030204"/>
            </a:endParaRPr>
          </a:p>
        </p:txBody>
      </p:sp>
      <p:sp>
        <p:nvSpPr>
          <p:cNvPr id="8" name="Shape 5"/>
          <p:cNvSpPr/>
          <p:nvPr/>
        </p:nvSpPr>
        <p:spPr>
          <a:xfrm>
            <a:off x="661492" y="2988469"/>
            <a:ext cx="3622973" cy="1070173"/>
          </a:xfrm>
          <a:prstGeom prst="roundRect">
            <a:avLst>
              <a:gd name="adj" fmla="val 7418"/>
            </a:avLst>
          </a:prstGeom>
          <a:solidFill>
            <a:srgbClr val="D9EDF2"/>
          </a:solidFill>
          <a:ln w="7620">
            <a:solidFill>
              <a:srgbClr val="BFD3D8"/>
            </a:solidFill>
            <a:prstDash val="solid"/>
          </a:ln>
        </p:spPr>
        <p:txBody>
          <a:bodyPr/>
          <a:lstStyle/>
          <a:p>
            <a:pPr defTabSz="761970"/>
            <a:endParaRPr lang="it-IT" sz="1500">
              <a:solidFill>
                <a:prstClr val="black"/>
              </a:solidFill>
              <a:latin typeface="Calibri" panose="020F0502020204030204"/>
            </a:endParaRPr>
          </a:p>
        </p:txBody>
      </p:sp>
      <p:pic>
        <p:nvPicPr>
          <p:cNvPr id="9" name="Image 1" descr="preencoded.png"/>
          <p:cNvPicPr>
            <a:picLocks noChangeAspect="1"/>
          </p:cNvPicPr>
          <p:nvPr/>
        </p:nvPicPr>
        <p:blipFill>
          <a:blip r:embed="rId4"/>
          <a:stretch>
            <a:fillRect/>
          </a:stretch>
        </p:blipFill>
        <p:spPr>
          <a:xfrm>
            <a:off x="2340074" y="3357464"/>
            <a:ext cx="265807" cy="332184"/>
          </a:xfrm>
          <a:prstGeom prst="rect">
            <a:avLst/>
          </a:prstGeom>
        </p:spPr>
      </p:pic>
      <p:sp>
        <p:nvSpPr>
          <p:cNvPr id="10" name="Text 6"/>
          <p:cNvSpPr/>
          <p:nvPr/>
        </p:nvSpPr>
        <p:spPr>
          <a:xfrm>
            <a:off x="4473476" y="3177481"/>
            <a:ext cx="2440980"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Altered Digestive Tract</a:t>
            </a:r>
            <a:endParaRPr lang="en-US" sz="1833" dirty="0">
              <a:solidFill>
                <a:prstClr val="black"/>
              </a:solidFill>
              <a:latin typeface="Calibri" panose="020F0502020204030204"/>
            </a:endParaRPr>
          </a:p>
        </p:txBody>
      </p:sp>
      <p:sp>
        <p:nvSpPr>
          <p:cNvPr id="11" name="Text 7"/>
          <p:cNvSpPr/>
          <p:nvPr/>
        </p:nvSpPr>
        <p:spPr>
          <a:xfrm>
            <a:off x="4473476" y="3586163"/>
            <a:ext cx="4244479"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Bypassed sections reduce absorption surface area</a:t>
            </a:r>
            <a:endParaRPr lang="en-US" sz="1458" dirty="0">
              <a:solidFill>
                <a:prstClr val="black"/>
              </a:solidFill>
              <a:latin typeface="Calibri" panose="020F0502020204030204"/>
            </a:endParaRPr>
          </a:p>
        </p:txBody>
      </p:sp>
      <p:sp>
        <p:nvSpPr>
          <p:cNvPr id="12" name="Shape 8"/>
          <p:cNvSpPr/>
          <p:nvPr/>
        </p:nvSpPr>
        <p:spPr>
          <a:xfrm>
            <a:off x="4378920" y="4045943"/>
            <a:ext cx="7057132" cy="12700"/>
          </a:xfrm>
          <a:prstGeom prst="roundRect">
            <a:avLst>
              <a:gd name="adj" fmla="val 625116"/>
            </a:avLst>
          </a:prstGeom>
          <a:solidFill>
            <a:srgbClr val="BFD3D8"/>
          </a:solidFill>
          <a:ln/>
        </p:spPr>
        <p:txBody>
          <a:bodyPr/>
          <a:lstStyle/>
          <a:p>
            <a:pPr defTabSz="761970"/>
            <a:endParaRPr lang="it-IT" sz="1500">
              <a:solidFill>
                <a:prstClr val="black"/>
              </a:solidFill>
              <a:latin typeface="Calibri" panose="020F0502020204030204"/>
            </a:endParaRPr>
          </a:p>
        </p:txBody>
      </p:sp>
      <p:sp>
        <p:nvSpPr>
          <p:cNvPr id="13" name="Shape 9"/>
          <p:cNvSpPr/>
          <p:nvPr/>
        </p:nvSpPr>
        <p:spPr>
          <a:xfrm>
            <a:off x="661492" y="4153099"/>
            <a:ext cx="5434508" cy="1070173"/>
          </a:xfrm>
          <a:prstGeom prst="roundRect">
            <a:avLst>
              <a:gd name="adj" fmla="val 7418"/>
            </a:avLst>
          </a:prstGeom>
          <a:solidFill>
            <a:srgbClr val="D9EDF2"/>
          </a:solidFill>
          <a:ln w="7620">
            <a:solidFill>
              <a:srgbClr val="BFD3D8"/>
            </a:solidFill>
            <a:prstDash val="solid"/>
          </a:ln>
        </p:spPr>
        <p:txBody>
          <a:bodyPr/>
          <a:lstStyle/>
          <a:p>
            <a:pPr defTabSz="761970"/>
            <a:endParaRPr lang="it-IT" sz="1500">
              <a:solidFill>
                <a:prstClr val="black"/>
              </a:solidFill>
              <a:latin typeface="Calibri" panose="020F0502020204030204"/>
            </a:endParaRPr>
          </a:p>
        </p:txBody>
      </p:sp>
      <p:pic>
        <p:nvPicPr>
          <p:cNvPr id="14" name="Image 2" descr="preencoded.png"/>
          <p:cNvPicPr>
            <a:picLocks noChangeAspect="1"/>
          </p:cNvPicPr>
          <p:nvPr/>
        </p:nvPicPr>
        <p:blipFill>
          <a:blip r:embed="rId5"/>
          <a:stretch>
            <a:fillRect/>
          </a:stretch>
        </p:blipFill>
        <p:spPr>
          <a:xfrm>
            <a:off x="3245842" y="4522094"/>
            <a:ext cx="265807" cy="332184"/>
          </a:xfrm>
          <a:prstGeom prst="rect">
            <a:avLst/>
          </a:prstGeom>
        </p:spPr>
      </p:pic>
      <p:sp>
        <p:nvSpPr>
          <p:cNvPr id="15" name="Text 10"/>
          <p:cNvSpPr/>
          <p:nvPr/>
        </p:nvSpPr>
        <p:spPr>
          <a:xfrm>
            <a:off x="6285012" y="4342110"/>
            <a:ext cx="2362696"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pH Changes</a:t>
            </a:r>
            <a:endParaRPr lang="en-US" sz="1833" dirty="0">
              <a:solidFill>
                <a:prstClr val="black"/>
              </a:solidFill>
              <a:latin typeface="Calibri" panose="020F0502020204030204"/>
            </a:endParaRPr>
          </a:p>
        </p:txBody>
      </p:sp>
      <p:sp>
        <p:nvSpPr>
          <p:cNvPr id="16" name="Text 11"/>
          <p:cNvSpPr/>
          <p:nvPr/>
        </p:nvSpPr>
        <p:spPr>
          <a:xfrm>
            <a:off x="6285012" y="4750793"/>
            <a:ext cx="4284762"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Altered stomach acidity affects nutrient breakdown</a:t>
            </a:r>
            <a:endParaRPr lang="en-US" sz="1458" dirty="0">
              <a:solidFill>
                <a:prstClr val="black"/>
              </a:solidFill>
              <a:latin typeface="Calibri" panose="020F0502020204030204"/>
            </a:endParaRPr>
          </a:p>
        </p:txBody>
      </p:sp>
      <p:sp>
        <p:nvSpPr>
          <p:cNvPr id="17" name="Text 12"/>
          <p:cNvSpPr/>
          <p:nvPr/>
        </p:nvSpPr>
        <p:spPr>
          <a:xfrm>
            <a:off x="661492" y="5435898"/>
            <a:ext cx="10869018" cy="566936"/>
          </a:xfrm>
          <a:prstGeom prst="rect">
            <a:avLst/>
          </a:prstGeom>
          <a:noFill/>
          <a:ln/>
        </p:spPr>
        <p:txBody>
          <a:bodyPr wrap="square" lIns="0" tIns="0" rIns="0" bIns="0" rtlCol="0" anchor="t"/>
          <a:lstStyle/>
          <a:p>
            <a:pPr defTabSz="761970">
              <a:lnSpc>
                <a:spcPts val="2208"/>
              </a:lnSpc>
            </a:pPr>
            <a:endParaRPr lang="en-US" sz="1458" dirty="0">
              <a:solidFill>
                <a:prstClr val="black"/>
              </a:solidFill>
              <a:latin typeface="Calibri" panose="020F0502020204030204"/>
            </a:endParaRPr>
          </a:p>
        </p:txBody>
      </p:sp>
      <p:pic>
        <p:nvPicPr>
          <p:cNvPr id="18" name="Immagine 17">
            <a:extLst>
              <a:ext uri="{FF2B5EF4-FFF2-40B4-BE49-F238E27FC236}">
                <a16:creationId xmlns:a16="http://schemas.microsoft.com/office/drawing/2014/main" id="{377122CF-BFB9-A594-7943-ACB76B1A7A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
          <p:cNvSpPr>
            <a:spLocks noChangeArrowheads="1"/>
          </p:cNvSpPr>
          <p:nvPr/>
        </p:nvSpPr>
        <p:spPr bwMode="auto">
          <a:xfrm>
            <a:off x="53164" y="181297"/>
            <a:ext cx="8353426" cy="770084"/>
          </a:xfrm>
          <a:prstGeom prst="rect">
            <a:avLst/>
          </a:prstGeom>
          <a:noFill/>
          <a:ln w="44450" cmpd="thickThin">
            <a:noFill/>
            <a:miter lim="800000"/>
            <a:headEnd/>
            <a:tailEnd/>
          </a:ln>
          <a:effectLst/>
        </p:spPr>
        <p:txBody>
          <a:bodyPr wrap="square" lIns="92075" tIns="46038" rIns="92075" bIns="46038">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4400" i="0" u="none"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Host Grotesk Medium"/>
              </a:rPr>
              <a:t> </a:t>
            </a:r>
            <a:r>
              <a:rPr kumimoji="0" lang="fr-FR" sz="4000" i="0" u="none" strike="noStrike" kern="1200" cap="none" spc="0" normalizeH="0" baseline="0" noProof="0" dirty="0" err="1">
                <a:ln>
                  <a:noFill/>
                </a:ln>
                <a:solidFill>
                  <a:srgbClr val="2D2DB9">
                    <a:lumMod val="75000"/>
                  </a:srgbClr>
                </a:solidFill>
                <a:effectLst>
                  <a:outerShdw blurRad="38100" dist="38100" dir="2700000" algn="tl">
                    <a:srgbClr val="000000">
                      <a:alpha val="43137"/>
                    </a:srgbClr>
                  </a:outerShdw>
                </a:effectLst>
                <a:uLnTx/>
                <a:uFillTx/>
                <a:latin typeface="Host Grotesk Medium"/>
                <a:cs typeface="Times New Roman" charset="0"/>
              </a:rPr>
              <a:t>Disclosures</a:t>
            </a:r>
            <a:r>
              <a:rPr kumimoji="0" lang="fr-FR" sz="4000" i="0" u="none"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Host Grotesk Medium"/>
                <a:cs typeface="Times New Roman" charset="0"/>
              </a:rPr>
              <a:t> </a:t>
            </a:r>
          </a:p>
        </p:txBody>
      </p:sp>
      <p:sp>
        <p:nvSpPr>
          <p:cNvPr id="22530" name="CasellaDiTesto 2"/>
          <p:cNvSpPr txBox="1">
            <a:spLocks noChangeArrowheads="1"/>
          </p:cNvSpPr>
          <p:nvPr/>
        </p:nvSpPr>
        <p:spPr bwMode="auto">
          <a:xfrm>
            <a:off x="179363" y="2950635"/>
            <a:ext cx="251192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2D2DB9">
                    <a:lumMod val="75000"/>
                  </a:srgbClr>
                </a:solidFill>
                <a:effectLst/>
                <a:uLnTx/>
                <a:uFillTx/>
                <a:latin typeface="Aptos Display" panose="020B0004020202020204" pitchFamily="34" charset="0"/>
                <a:ea typeface="Roboto" panose="02000000000000000000" pitchFamily="2" charset="0"/>
                <a:cs typeface="Roboto" panose="02000000000000000000" pitchFamily="2" charset="0"/>
              </a:rPr>
              <a:t>No </a:t>
            </a:r>
            <a:r>
              <a:rPr kumimoji="0" lang="it-IT" sz="2800" b="0" i="0" u="none" strike="noStrike" kern="1200" cap="none" spc="0" normalizeH="0" baseline="0" noProof="0" dirty="0" err="1">
                <a:ln>
                  <a:noFill/>
                </a:ln>
                <a:solidFill>
                  <a:srgbClr val="2D2DB9">
                    <a:lumMod val="75000"/>
                  </a:srgbClr>
                </a:solidFill>
                <a:effectLst/>
                <a:uLnTx/>
                <a:uFillTx/>
                <a:latin typeface="Aptos Display" panose="020B0004020202020204" pitchFamily="34" charset="0"/>
                <a:ea typeface="Roboto" panose="02000000000000000000" pitchFamily="2" charset="0"/>
                <a:cs typeface="Roboto" panose="02000000000000000000" pitchFamily="2" charset="0"/>
              </a:rPr>
              <a:t>Disclosures</a:t>
            </a:r>
            <a:endParaRPr kumimoji="0" lang="it-IT" sz="2800" b="0" i="0" u="none" strike="noStrike" kern="1200" cap="none" spc="0" normalizeH="0" baseline="0" noProof="0" dirty="0">
              <a:ln>
                <a:noFill/>
              </a:ln>
              <a:solidFill>
                <a:srgbClr val="2D2DB9">
                  <a:lumMod val="75000"/>
                </a:srgbClr>
              </a:solidFill>
              <a:effectLst/>
              <a:uLnTx/>
              <a:uFillTx/>
              <a:latin typeface="Aptos Display" panose="020B0004020202020204" pitchFamily="34" charset="0"/>
              <a:ea typeface="Roboto" panose="02000000000000000000" pitchFamily="2" charset="0"/>
              <a:cs typeface="Roboto" panose="02000000000000000000" pitchFamily="2" charset="0"/>
            </a:endParaRPr>
          </a:p>
        </p:txBody>
      </p:sp>
      <p:pic>
        <p:nvPicPr>
          <p:cNvPr id="5" name="Immagine 4">
            <a:extLst>
              <a:ext uri="{FF2B5EF4-FFF2-40B4-BE49-F238E27FC236}">
                <a16:creationId xmlns:a16="http://schemas.microsoft.com/office/drawing/2014/main" id="{F2613D14-C607-1ACD-8755-B7DF6290B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pic>
        <p:nvPicPr>
          <p:cNvPr id="7" name="Immagine 6" descr="Immagine che contiene cerchio, schermata, diagramma, testo&#10;&#10;Il contenuto generato dall'IA potrebbe non essere corretto.">
            <a:extLst>
              <a:ext uri="{FF2B5EF4-FFF2-40B4-BE49-F238E27FC236}">
                <a16:creationId xmlns:a16="http://schemas.microsoft.com/office/drawing/2014/main" id="{E33DD2D6-F3AB-154B-56D7-BDAE356D4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2413" y="258408"/>
            <a:ext cx="8139649" cy="5792014"/>
          </a:xfrm>
          <a:prstGeom prst="rect">
            <a:avLst/>
          </a:prstGeom>
        </p:spPr>
      </p:pic>
      <p:sp>
        <p:nvSpPr>
          <p:cNvPr id="8" name="Rettangolo con angoli arrotondati 7">
            <a:extLst>
              <a:ext uri="{FF2B5EF4-FFF2-40B4-BE49-F238E27FC236}">
                <a16:creationId xmlns:a16="http://schemas.microsoft.com/office/drawing/2014/main" id="{CEED91D5-958A-07D8-C36B-3954AEF9E4E3}"/>
              </a:ext>
            </a:extLst>
          </p:cNvPr>
          <p:cNvSpPr/>
          <p:nvPr/>
        </p:nvSpPr>
        <p:spPr>
          <a:xfrm>
            <a:off x="5605438" y="2950635"/>
            <a:ext cx="1820254" cy="555476"/>
          </a:xfrm>
          <a:prstGeom prst="roundRect">
            <a:avLst/>
          </a:prstGeom>
          <a:solidFill>
            <a:schemeClr val="accent1">
              <a:lumMod val="7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EF83566A-417A-BDFC-378A-1A3B40F8DEF7}"/>
              </a:ext>
            </a:extLst>
          </p:cNvPr>
          <p:cNvSpPr txBox="1">
            <a:spLocks/>
          </p:cNvSpPr>
          <p:nvPr/>
        </p:nvSpPr>
        <p:spPr bwMode="auto">
          <a:xfrm>
            <a:off x="5448766" y="2892057"/>
            <a:ext cx="2133599" cy="536943"/>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wrap="square" lIns="91440" tIns="91440" rIns="91440" bIns="45720" numCol="1" anchor="t" anchorCtr="0" compatLnSpc="1">
            <a:prstTxWarp prst="textNoShape">
              <a:avLst/>
            </a:prstTxWarp>
          </a:bodyPr>
          <a:lstStyle>
            <a:lvl1pPr marL="0" indent="0" algn="ctr" defTabSz="449263" rtl="0" eaLnBrk="0" fontAlgn="base" hangingPunct="0">
              <a:lnSpc>
                <a:spcPct val="93000"/>
              </a:lnSpc>
              <a:spcBef>
                <a:spcPct val="0"/>
              </a:spcBef>
              <a:spcAft>
                <a:spcPts val="1425"/>
              </a:spcAft>
              <a:buClr>
                <a:srgbClr val="000000"/>
              </a:buClr>
              <a:buSzPct val="100000"/>
              <a:buFont typeface="Times New Roman" pitchFamily="18" charset="0"/>
              <a:buNone/>
              <a:defRPr sz="3200">
                <a:solidFill>
                  <a:srgbClr val="000000"/>
                </a:solidFill>
                <a:latin typeface="+mn-lt"/>
                <a:ea typeface="+mn-ea"/>
                <a:cs typeface="+mn-cs"/>
              </a:defRPr>
            </a:lvl1pPr>
            <a:lvl2pPr marL="457200" indent="0" algn="ctr" defTabSz="449263" rtl="0" eaLnBrk="0" fontAlgn="base" hangingPunct="0">
              <a:lnSpc>
                <a:spcPct val="93000"/>
              </a:lnSpc>
              <a:spcBef>
                <a:spcPct val="0"/>
              </a:spcBef>
              <a:spcAft>
                <a:spcPts val="1138"/>
              </a:spcAft>
              <a:buClr>
                <a:srgbClr val="000000"/>
              </a:buClr>
              <a:buSzPct val="100000"/>
              <a:buFont typeface="Times New Roman" pitchFamily="18" charset="0"/>
              <a:buNone/>
              <a:defRPr sz="2400">
                <a:solidFill>
                  <a:srgbClr val="000000"/>
                </a:solidFill>
                <a:latin typeface="+mn-lt"/>
                <a:cs typeface="Arial" charset="0"/>
              </a:defRPr>
            </a:lvl2pPr>
            <a:lvl3pPr marL="914400" indent="0" algn="ctr" defTabSz="449263" rtl="0" eaLnBrk="0" fontAlgn="base" hangingPunct="0">
              <a:lnSpc>
                <a:spcPct val="93000"/>
              </a:lnSpc>
              <a:spcBef>
                <a:spcPct val="0"/>
              </a:spcBef>
              <a:spcAft>
                <a:spcPts val="850"/>
              </a:spcAft>
              <a:buClr>
                <a:srgbClr val="000000"/>
              </a:buClr>
              <a:buSzPct val="100000"/>
              <a:buFont typeface="Times New Roman" pitchFamily="18" charset="0"/>
              <a:buNone/>
              <a:defRPr sz="2000">
                <a:solidFill>
                  <a:srgbClr val="000000"/>
                </a:solidFill>
                <a:latin typeface="+mn-lt"/>
                <a:cs typeface="Arial" charset="0"/>
              </a:defRPr>
            </a:lvl3pPr>
            <a:lvl4pPr marL="1371600" indent="0" algn="ctr" defTabSz="449263" rtl="0" eaLnBrk="0" fontAlgn="base" hangingPunct="0">
              <a:lnSpc>
                <a:spcPct val="93000"/>
              </a:lnSpc>
              <a:spcBef>
                <a:spcPct val="0"/>
              </a:spcBef>
              <a:spcAft>
                <a:spcPts val="575"/>
              </a:spcAft>
              <a:buClr>
                <a:srgbClr val="000000"/>
              </a:buClr>
              <a:buSzPct val="100000"/>
              <a:buFont typeface="Times New Roman" pitchFamily="18" charset="0"/>
              <a:buNone/>
              <a:defRPr sz="2000">
                <a:solidFill>
                  <a:srgbClr val="000000"/>
                </a:solidFill>
                <a:latin typeface="+mn-lt"/>
                <a:cs typeface="Arial" charset="0"/>
              </a:defRPr>
            </a:lvl4pPr>
            <a:lvl5pPr marL="1828800" indent="0" algn="ctr" defTabSz="449263" rtl="0" eaLnBrk="0" fontAlgn="base" hangingPunct="0">
              <a:lnSpc>
                <a:spcPct val="93000"/>
              </a:lnSpc>
              <a:spcBef>
                <a:spcPct val="0"/>
              </a:spcBef>
              <a:spcAft>
                <a:spcPts val="288"/>
              </a:spcAft>
              <a:buClr>
                <a:srgbClr val="000000"/>
              </a:buClr>
              <a:buSzPct val="100000"/>
              <a:buFont typeface="Times New Roman" pitchFamily="18" charset="0"/>
              <a:buNone/>
              <a:defRPr sz="2000">
                <a:solidFill>
                  <a:srgbClr val="000000"/>
                </a:solidFill>
                <a:latin typeface="+mn-lt"/>
                <a:cs typeface="Arial" charset="0"/>
              </a:defRPr>
            </a:lvl5pPr>
            <a:lvl6pPr marL="2286000" indent="0" algn="ctr" defTabSz="449263" rtl="0" fontAlgn="base" hangingPunct="0">
              <a:lnSpc>
                <a:spcPct val="93000"/>
              </a:lnSpc>
              <a:spcBef>
                <a:spcPct val="0"/>
              </a:spcBef>
              <a:spcAft>
                <a:spcPts val="288"/>
              </a:spcAft>
              <a:buClr>
                <a:srgbClr val="000000"/>
              </a:buClr>
              <a:buSzPct val="100000"/>
              <a:buFont typeface="Times New Roman" pitchFamily="18" charset="0"/>
              <a:buNone/>
              <a:defRPr sz="2000">
                <a:solidFill>
                  <a:srgbClr val="000000"/>
                </a:solidFill>
                <a:latin typeface="+mn-lt"/>
                <a:cs typeface="Arial" charset="0"/>
              </a:defRPr>
            </a:lvl6pPr>
            <a:lvl7pPr marL="2743200" indent="0" algn="ctr" defTabSz="449263" rtl="0" fontAlgn="base" hangingPunct="0">
              <a:lnSpc>
                <a:spcPct val="93000"/>
              </a:lnSpc>
              <a:spcBef>
                <a:spcPct val="0"/>
              </a:spcBef>
              <a:spcAft>
                <a:spcPts val="288"/>
              </a:spcAft>
              <a:buClr>
                <a:srgbClr val="000000"/>
              </a:buClr>
              <a:buSzPct val="100000"/>
              <a:buFont typeface="Times New Roman" pitchFamily="18" charset="0"/>
              <a:buNone/>
              <a:defRPr sz="2000">
                <a:solidFill>
                  <a:srgbClr val="000000"/>
                </a:solidFill>
                <a:latin typeface="+mn-lt"/>
                <a:cs typeface="Arial" charset="0"/>
              </a:defRPr>
            </a:lvl7pPr>
            <a:lvl8pPr marL="3200400" indent="0" algn="ctr" defTabSz="449263" rtl="0" fontAlgn="base" hangingPunct="0">
              <a:lnSpc>
                <a:spcPct val="93000"/>
              </a:lnSpc>
              <a:spcBef>
                <a:spcPct val="0"/>
              </a:spcBef>
              <a:spcAft>
                <a:spcPts val="288"/>
              </a:spcAft>
              <a:buClr>
                <a:srgbClr val="000000"/>
              </a:buClr>
              <a:buSzPct val="100000"/>
              <a:buFont typeface="Times New Roman" pitchFamily="18" charset="0"/>
              <a:buNone/>
              <a:defRPr sz="2000">
                <a:solidFill>
                  <a:srgbClr val="000000"/>
                </a:solidFill>
                <a:latin typeface="+mn-lt"/>
                <a:cs typeface="Arial" charset="0"/>
              </a:defRPr>
            </a:lvl8pPr>
            <a:lvl9pPr marL="3657600" indent="0" algn="ctr" defTabSz="449263" rtl="0" fontAlgn="base" hangingPunct="0">
              <a:lnSpc>
                <a:spcPct val="93000"/>
              </a:lnSpc>
              <a:spcBef>
                <a:spcPct val="0"/>
              </a:spcBef>
              <a:spcAft>
                <a:spcPts val="288"/>
              </a:spcAft>
              <a:buClr>
                <a:srgbClr val="000000"/>
              </a:buClr>
              <a:buSzPct val="100000"/>
              <a:buFont typeface="Times New Roman" pitchFamily="18" charset="0"/>
              <a:buNone/>
              <a:defRPr sz="2000">
                <a:solidFill>
                  <a:srgbClr val="000000"/>
                </a:solidFill>
                <a:latin typeface="+mn-lt"/>
                <a:cs typeface="Arial" charset="0"/>
              </a:defRPr>
            </a:lvl9pPr>
          </a:lstStyle>
          <a:p>
            <a:r>
              <a:rPr lang="it-IT" kern="0" dirty="0">
                <a:solidFill>
                  <a:schemeClr val="accent3">
                    <a:lumMod val="40000"/>
                    <a:lumOff val="60000"/>
                  </a:schemeClr>
                </a:solidFill>
              </a:rPr>
              <a:t>Case Mix</a:t>
            </a:r>
          </a:p>
        </p:txBody>
      </p:sp>
    </p:spTree>
    <p:extLst>
      <p:ext uri="{BB962C8B-B14F-4D97-AF65-F5344CB8AC3E}">
        <p14:creationId xmlns:p14="http://schemas.microsoft.com/office/powerpoint/2010/main" val="124037350"/>
      </p:ext>
    </p:extLst>
  </p:cSld>
  <p:clrMapOvr>
    <a:masterClrMapping/>
  </p:clrMapOvr>
  <mc:AlternateContent xmlns:mc="http://schemas.openxmlformats.org/markup-compatibility/2006" xmlns:p14="http://schemas.microsoft.com/office/powerpoint/2010/main">
    <mc:Choice Requires="p14">
      <p:transition spd="med" p14:dur="700" advTm="9995">
        <p:fade/>
      </p:transition>
    </mc:Choice>
    <mc:Fallback xmlns="">
      <p:transition spd="med" advTm="9995">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652761"/>
            <a:ext cx="7015857" cy="590649"/>
          </a:xfrm>
          <a:prstGeom prst="rect">
            <a:avLst/>
          </a:prstGeom>
          <a:noFill/>
          <a:ln/>
        </p:spPr>
        <p:txBody>
          <a:bodyPr wrap="none" lIns="0" tIns="0" rIns="0" bIns="0" rtlCol="0" anchor="t"/>
          <a:lstStyle/>
          <a:p>
            <a:pPr defTabSz="761970">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Vitamin B12 Absorption Process</a:t>
            </a:r>
            <a:endParaRPr lang="en-US" sz="3708" dirty="0">
              <a:solidFill>
                <a:prstClr val="black"/>
              </a:solidFill>
              <a:latin typeface="Calibri" panose="020F0502020204030204"/>
            </a:endParaRPr>
          </a:p>
        </p:txBody>
      </p:sp>
      <p:sp>
        <p:nvSpPr>
          <p:cNvPr id="3" name="Text 1"/>
          <p:cNvSpPr/>
          <p:nvPr/>
        </p:nvSpPr>
        <p:spPr>
          <a:xfrm>
            <a:off x="1547714" y="2013744"/>
            <a:ext cx="2362696" cy="295275"/>
          </a:xfrm>
          <a:prstGeom prst="rect">
            <a:avLst/>
          </a:prstGeom>
          <a:noFill/>
          <a:ln/>
        </p:spPr>
        <p:txBody>
          <a:bodyPr wrap="none" lIns="0" tIns="0" rIns="0" bIns="0" rtlCol="0" anchor="t"/>
          <a:lstStyle/>
          <a:p>
            <a:pPr algn="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Gastric Degradation</a:t>
            </a:r>
            <a:endParaRPr lang="en-US" sz="1833" dirty="0">
              <a:solidFill>
                <a:prstClr val="black"/>
              </a:solidFill>
              <a:latin typeface="Calibri" panose="020F0502020204030204"/>
            </a:endParaRPr>
          </a:p>
        </p:txBody>
      </p:sp>
      <p:sp>
        <p:nvSpPr>
          <p:cNvPr id="4" name="Text 2"/>
          <p:cNvSpPr/>
          <p:nvPr/>
        </p:nvSpPr>
        <p:spPr>
          <a:xfrm>
            <a:off x="661492" y="2422426"/>
            <a:ext cx="3248918" cy="566936"/>
          </a:xfrm>
          <a:prstGeom prst="rect">
            <a:avLst/>
          </a:prstGeom>
          <a:noFill/>
          <a:ln/>
        </p:spPr>
        <p:txBody>
          <a:bodyPr wrap="square" lIns="0" tIns="0" rIns="0" bIns="0" rtlCol="0" anchor="t"/>
          <a:lstStyle/>
          <a:p>
            <a:pPr algn="r" defTabSz="761970">
              <a:lnSpc>
                <a:spcPts val="2208"/>
              </a:lnSpc>
            </a:pPr>
            <a:r>
              <a:rPr lang="en-US" sz="1458" dirty="0">
                <a:solidFill>
                  <a:srgbClr val="384653"/>
                </a:solidFill>
                <a:latin typeface="Roboto" pitchFamily="34" charset="0"/>
                <a:ea typeface="Roboto" pitchFamily="34" charset="-122"/>
                <a:cs typeface="Roboto" pitchFamily="34" charset="-120"/>
              </a:rPr>
              <a:t>Vitamin B12 undergoes degradation in the acidic stomach environment</a:t>
            </a:r>
            <a:endParaRPr lang="en-US" sz="1458" dirty="0">
              <a:solidFill>
                <a:prstClr val="black"/>
              </a:solidFill>
              <a:latin typeface="Calibri" panose="020F0502020204030204"/>
            </a:endParaRPr>
          </a:p>
        </p:txBody>
      </p:sp>
      <p:pic>
        <p:nvPicPr>
          <p:cNvPr id="5" name="Image 0" descr="preencoded.png"/>
          <p:cNvPicPr>
            <a:picLocks noChangeAspect="1"/>
          </p:cNvPicPr>
          <p:nvPr/>
        </p:nvPicPr>
        <p:blipFill>
          <a:blip r:embed="rId3"/>
          <a:stretch>
            <a:fillRect/>
          </a:stretch>
        </p:blipFill>
        <p:spPr>
          <a:xfrm>
            <a:off x="4193878" y="1621433"/>
            <a:ext cx="3804146" cy="3804146"/>
          </a:xfrm>
          <a:prstGeom prst="rect">
            <a:avLst/>
          </a:prstGeom>
        </p:spPr>
      </p:pic>
      <p:pic>
        <p:nvPicPr>
          <p:cNvPr id="6" name="Image 1" descr="preencoded.png"/>
          <p:cNvPicPr>
            <a:picLocks noChangeAspect="1"/>
          </p:cNvPicPr>
          <p:nvPr/>
        </p:nvPicPr>
        <p:blipFill>
          <a:blip r:embed="rId4"/>
          <a:stretch>
            <a:fillRect/>
          </a:stretch>
        </p:blipFill>
        <p:spPr>
          <a:xfrm>
            <a:off x="5188943" y="2257326"/>
            <a:ext cx="282773" cy="353517"/>
          </a:xfrm>
          <a:prstGeom prst="rect">
            <a:avLst/>
          </a:prstGeom>
        </p:spPr>
      </p:pic>
      <p:sp>
        <p:nvSpPr>
          <p:cNvPr id="7" name="Text 3"/>
          <p:cNvSpPr/>
          <p:nvPr/>
        </p:nvSpPr>
        <p:spPr>
          <a:xfrm>
            <a:off x="8281492" y="2013744"/>
            <a:ext cx="2458244"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Intrinsic Factor Binding</a:t>
            </a:r>
            <a:endParaRPr lang="en-US" sz="1833" dirty="0">
              <a:solidFill>
                <a:prstClr val="black"/>
              </a:solidFill>
              <a:latin typeface="Calibri" panose="020F0502020204030204"/>
            </a:endParaRPr>
          </a:p>
        </p:txBody>
      </p:sp>
      <p:sp>
        <p:nvSpPr>
          <p:cNvPr id="8" name="Text 4"/>
          <p:cNvSpPr/>
          <p:nvPr/>
        </p:nvSpPr>
        <p:spPr>
          <a:xfrm>
            <a:off x="8281492" y="2422426"/>
            <a:ext cx="3249018" cy="566936"/>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Stomach cells release intrinsic factor that binds to vitamin B12</a:t>
            </a:r>
            <a:endParaRPr lang="en-US" sz="1458" dirty="0">
              <a:solidFill>
                <a:prstClr val="black"/>
              </a:solidFill>
              <a:latin typeface="Calibri" panose="020F0502020204030204"/>
            </a:endParaRPr>
          </a:p>
        </p:txBody>
      </p:sp>
      <p:pic>
        <p:nvPicPr>
          <p:cNvPr id="9" name="Image 2" descr="preencoded.png"/>
          <p:cNvPicPr>
            <a:picLocks noChangeAspect="1"/>
          </p:cNvPicPr>
          <p:nvPr/>
        </p:nvPicPr>
        <p:blipFill>
          <a:blip r:embed="rId5"/>
          <a:stretch>
            <a:fillRect/>
          </a:stretch>
        </p:blipFill>
        <p:spPr>
          <a:xfrm>
            <a:off x="4193878" y="1621433"/>
            <a:ext cx="3804146" cy="3804146"/>
          </a:xfrm>
          <a:prstGeom prst="rect">
            <a:avLst/>
          </a:prstGeom>
        </p:spPr>
      </p:pic>
      <p:pic>
        <p:nvPicPr>
          <p:cNvPr id="10" name="Image 3" descr="preencoded.png"/>
          <p:cNvPicPr>
            <a:picLocks noChangeAspect="1"/>
          </p:cNvPicPr>
          <p:nvPr/>
        </p:nvPicPr>
        <p:blipFill>
          <a:blip r:embed="rId6"/>
          <a:stretch>
            <a:fillRect/>
          </a:stretch>
        </p:blipFill>
        <p:spPr>
          <a:xfrm>
            <a:off x="7043837" y="2581077"/>
            <a:ext cx="282773" cy="353517"/>
          </a:xfrm>
          <a:prstGeom prst="rect">
            <a:avLst/>
          </a:prstGeom>
        </p:spPr>
      </p:pic>
      <p:sp>
        <p:nvSpPr>
          <p:cNvPr id="11" name="Text 5"/>
          <p:cNvSpPr/>
          <p:nvPr/>
        </p:nvSpPr>
        <p:spPr>
          <a:xfrm>
            <a:off x="8281492" y="4057551"/>
            <a:ext cx="2362696"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Duodenal Processing</a:t>
            </a:r>
            <a:endParaRPr lang="en-US" sz="1833" dirty="0">
              <a:solidFill>
                <a:prstClr val="black"/>
              </a:solidFill>
              <a:latin typeface="Calibri" panose="020F0502020204030204"/>
            </a:endParaRPr>
          </a:p>
        </p:txBody>
      </p:sp>
      <p:sp>
        <p:nvSpPr>
          <p:cNvPr id="12" name="Text 6"/>
          <p:cNvSpPr/>
          <p:nvPr/>
        </p:nvSpPr>
        <p:spPr>
          <a:xfrm>
            <a:off x="8281492" y="4466233"/>
            <a:ext cx="3249018" cy="566936"/>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The binding process takes place in the duodenum</a:t>
            </a:r>
            <a:endParaRPr lang="en-US" sz="1458" dirty="0">
              <a:solidFill>
                <a:prstClr val="black"/>
              </a:solidFill>
              <a:latin typeface="Calibri" panose="020F0502020204030204"/>
            </a:endParaRPr>
          </a:p>
        </p:txBody>
      </p:sp>
      <p:pic>
        <p:nvPicPr>
          <p:cNvPr id="13" name="Image 4" descr="preencoded.png"/>
          <p:cNvPicPr>
            <a:picLocks noChangeAspect="1"/>
          </p:cNvPicPr>
          <p:nvPr/>
        </p:nvPicPr>
        <p:blipFill>
          <a:blip r:embed="rId7"/>
          <a:stretch>
            <a:fillRect/>
          </a:stretch>
        </p:blipFill>
        <p:spPr>
          <a:xfrm>
            <a:off x="4193878" y="1621433"/>
            <a:ext cx="3804146" cy="3804146"/>
          </a:xfrm>
          <a:prstGeom prst="rect">
            <a:avLst/>
          </a:prstGeom>
        </p:spPr>
      </p:pic>
      <p:pic>
        <p:nvPicPr>
          <p:cNvPr id="14" name="Image 5" descr="preencoded.png"/>
          <p:cNvPicPr>
            <a:picLocks noChangeAspect="1"/>
          </p:cNvPicPr>
          <p:nvPr/>
        </p:nvPicPr>
        <p:blipFill>
          <a:blip r:embed="rId8"/>
          <a:stretch>
            <a:fillRect/>
          </a:stretch>
        </p:blipFill>
        <p:spPr>
          <a:xfrm>
            <a:off x="6720086" y="4435971"/>
            <a:ext cx="282773" cy="353517"/>
          </a:xfrm>
          <a:prstGeom prst="rect">
            <a:avLst/>
          </a:prstGeom>
        </p:spPr>
      </p:pic>
      <p:sp>
        <p:nvSpPr>
          <p:cNvPr id="15" name="Text 7"/>
          <p:cNvSpPr/>
          <p:nvPr/>
        </p:nvSpPr>
        <p:spPr>
          <a:xfrm>
            <a:off x="1547714" y="4057551"/>
            <a:ext cx="2362696" cy="295275"/>
          </a:xfrm>
          <a:prstGeom prst="rect">
            <a:avLst/>
          </a:prstGeom>
          <a:noFill/>
          <a:ln/>
        </p:spPr>
        <p:txBody>
          <a:bodyPr wrap="none" lIns="0" tIns="0" rIns="0" bIns="0" rtlCol="0" anchor="t"/>
          <a:lstStyle/>
          <a:p>
            <a:pPr algn="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Ileal Absorption</a:t>
            </a:r>
            <a:endParaRPr lang="en-US" sz="1833" dirty="0">
              <a:solidFill>
                <a:prstClr val="black"/>
              </a:solidFill>
              <a:latin typeface="Calibri" panose="020F0502020204030204"/>
            </a:endParaRPr>
          </a:p>
        </p:txBody>
      </p:sp>
      <p:sp>
        <p:nvSpPr>
          <p:cNvPr id="16" name="Text 8"/>
          <p:cNvSpPr/>
          <p:nvPr/>
        </p:nvSpPr>
        <p:spPr>
          <a:xfrm>
            <a:off x="661492" y="4466233"/>
            <a:ext cx="3248918" cy="566936"/>
          </a:xfrm>
          <a:prstGeom prst="rect">
            <a:avLst/>
          </a:prstGeom>
          <a:noFill/>
          <a:ln/>
        </p:spPr>
        <p:txBody>
          <a:bodyPr wrap="square" lIns="0" tIns="0" rIns="0" bIns="0" rtlCol="0" anchor="t"/>
          <a:lstStyle/>
          <a:p>
            <a:pPr algn="r" defTabSz="761970">
              <a:lnSpc>
                <a:spcPts val="2208"/>
              </a:lnSpc>
            </a:pPr>
            <a:r>
              <a:rPr lang="en-US" sz="1458" dirty="0">
                <a:solidFill>
                  <a:srgbClr val="384653"/>
                </a:solidFill>
                <a:latin typeface="Roboto" pitchFamily="34" charset="0"/>
                <a:ea typeface="Roboto" pitchFamily="34" charset="-122"/>
                <a:cs typeface="Roboto" pitchFamily="34" charset="-120"/>
              </a:rPr>
              <a:t>Final absorption occurs in the ileum section of the small intestine</a:t>
            </a:r>
            <a:endParaRPr lang="en-US" sz="1458" dirty="0">
              <a:solidFill>
                <a:prstClr val="black"/>
              </a:solidFill>
              <a:latin typeface="Calibri" panose="020F0502020204030204"/>
            </a:endParaRPr>
          </a:p>
        </p:txBody>
      </p:sp>
      <p:pic>
        <p:nvPicPr>
          <p:cNvPr id="17" name="Image 6" descr="preencoded.png"/>
          <p:cNvPicPr>
            <a:picLocks noChangeAspect="1"/>
          </p:cNvPicPr>
          <p:nvPr/>
        </p:nvPicPr>
        <p:blipFill>
          <a:blip r:embed="rId9"/>
          <a:stretch>
            <a:fillRect/>
          </a:stretch>
        </p:blipFill>
        <p:spPr>
          <a:xfrm>
            <a:off x="4193878" y="1621433"/>
            <a:ext cx="3804146" cy="3804146"/>
          </a:xfrm>
          <a:prstGeom prst="rect">
            <a:avLst/>
          </a:prstGeom>
        </p:spPr>
      </p:pic>
      <p:pic>
        <p:nvPicPr>
          <p:cNvPr id="18" name="Image 7" descr="preencoded.png"/>
          <p:cNvPicPr>
            <a:picLocks noChangeAspect="1"/>
          </p:cNvPicPr>
          <p:nvPr/>
        </p:nvPicPr>
        <p:blipFill>
          <a:blip r:embed="rId10"/>
          <a:stretch>
            <a:fillRect/>
          </a:stretch>
        </p:blipFill>
        <p:spPr>
          <a:xfrm>
            <a:off x="4865192" y="4112220"/>
            <a:ext cx="282773" cy="353517"/>
          </a:xfrm>
          <a:prstGeom prst="rect">
            <a:avLst/>
          </a:prstGeom>
        </p:spPr>
      </p:pic>
      <p:sp>
        <p:nvSpPr>
          <p:cNvPr id="19" name="Text 9"/>
          <p:cNvSpPr/>
          <p:nvPr/>
        </p:nvSpPr>
        <p:spPr>
          <a:xfrm>
            <a:off x="745713" y="5520134"/>
            <a:ext cx="10869018" cy="566936"/>
          </a:xfrm>
          <a:prstGeom prst="rect">
            <a:avLst/>
          </a:prstGeom>
          <a:noFill/>
          <a:ln/>
        </p:spPr>
        <p:txBody>
          <a:bodyPr wrap="square" lIns="0" tIns="0" rIns="0" bIns="0" rtlCol="0" anchor="t"/>
          <a:lstStyle/>
          <a:p>
            <a:pPr defTabSz="761970">
              <a:lnSpc>
                <a:spcPts val="2208"/>
              </a:lnSpc>
            </a:pPr>
            <a:endParaRPr lang="en-US" sz="1458" dirty="0">
              <a:solidFill>
                <a:prstClr val="black"/>
              </a:solidFill>
              <a:latin typeface="Calibri" panose="020F0502020204030204"/>
            </a:endParaRPr>
          </a:p>
        </p:txBody>
      </p:sp>
      <p:pic>
        <p:nvPicPr>
          <p:cNvPr id="20" name="Immagine 19">
            <a:extLst>
              <a:ext uri="{FF2B5EF4-FFF2-40B4-BE49-F238E27FC236}">
                <a16:creationId xmlns:a16="http://schemas.microsoft.com/office/drawing/2014/main" id="{D78FAEDA-42A3-77BB-B5BA-A40017D713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93601" y="309265"/>
            <a:ext cx="3461941" cy="351433"/>
          </a:xfrm>
          <a:prstGeom prst="rect">
            <a:avLst/>
          </a:prstGeom>
          <a:noFill/>
          <a:ln/>
        </p:spPr>
        <p:txBody>
          <a:bodyPr wrap="none" lIns="0" tIns="0" rIns="0" bIns="0" rtlCol="0" anchor="t"/>
          <a:lstStyle/>
          <a:p>
            <a:pPr defTabSz="761970">
              <a:lnSpc>
                <a:spcPts val="2750"/>
              </a:lnSpc>
            </a:pPr>
            <a:r>
              <a:rPr lang="en-US" sz="3200" dirty="0">
                <a:solidFill>
                  <a:srgbClr val="2E3C4E"/>
                </a:solidFill>
                <a:latin typeface="Host Grotesk Medium" pitchFamily="34" charset="0"/>
                <a:ea typeface="Host Grotesk Medium" pitchFamily="34" charset="-122"/>
                <a:cs typeface="Host Grotesk Medium" pitchFamily="34" charset="-120"/>
              </a:rPr>
              <a:t>Vitamin D and Bone Health</a:t>
            </a:r>
            <a:endParaRPr lang="en-US" sz="3200" dirty="0">
              <a:solidFill>
                <a:prstClr val="black"/>
              </a:solidFill>
              <a:latin typeface="Calibri" panose="020F0502020204030204"/>
            </a:endParaRPr>
          </a:p>
        </p:txBody>
      </p:sp>
      <p:pic>
        <p:nvPicPr>
          <p:cNvPr id="3" name="Image 0" descr="preencoded.png"/>
          <p:cNvPicPr>
            <a:picLocks noChangeAspect="1"/>
          </p:cNvPicPr>
          <p:nvPr/>
        </p:nvPicPr>
        <p:blipFill>
          <a:blip r:embed="rId3"/>
          <a:stretch>
            <a:fillRect/>
          </a:stretch>
        </p:blipFill>
        <p:spPr>
          <a:xfrm>
            <a:off x="393600" y="824338"/>
            <a:ext cx="2409757" cy="1489305"/>
          </a:xfrm>
          <a:prstGeom prst="rect">
            <a:avLst/>
          </a:prstGeom>
        </p:spPr>
      </p:pic>
      <p:sp>
        <p:nvSpPr>
          <p:cNvPr id="4" name="Text 1"/>
          <p:cNvSpPr/>
          <p:nvPr/>
        </p:nvSpPr>
        <p:spPr>
          <a:xfrm>
            <a:off x="3346053" y="885627"/>
            <a:ext cx="1405930" cy="175717"/>
          </a:xfrm>
          <a:prstGeom prst="rect">
            <a:avLst/>
          </a:prstGeom>
          <a:noFill/>
          <a:ln/>
        </p:spPr>
        <p:txBody>
          <a:bodyPr wrap="none" lIns="0" tIns="0" rIns="0" bIns="0" rtlCol="0" anchor="t"/>
          <a:lstStyle/>
          <a:p>
            <a:pPr defTabSz="761970">
              <a:lnSpc>
                <a:spcPts val="1375"/>
              </a:lnSpc>
            </a:pPr>
            <a:r>
              <a:rPr lang="en-US" sz="2400" dirty="0">
                <a:solidFill>
                  <a:srgbClr val="384653"/>
                </a:solidFill>
                <a:latin typeface="Host Grotesk Medium" pitchFamily="34" charset="0"/>
                <a:ea typeface="Host Grotesk Medium" pitchFamily="34" charset="-122"/>
                <a:cs typeface="Host Grotesk Medium" pitchFamily="34" charset="-120"/>
              </a:rPr>
              <a:t>Fracture Risk</a:t>
            </a:r>
            <a:endParaRPr lang="en-US" sz="2400" dirty="0">
              <a:solidFill>
                <a:prstClr val="black"/>
              </a:solidFill>
              <a:latin typeface="Calibri" panose="020F0502020204030204"/>
            </a:endParaRPr>
          </a:p>
        </p:txBody>
      </p:sp>
      <p:sp>
        <p:nvSpPr>
          <p:cNvPr id="5" name="Text 2"/>
          <p:cNvSpPr/>
          <p:nvPr/>
        </p:nvSpPr>
        <p:spPr>
          <a:xfrm>
            <a:off x="3346054" y="1128812"/>
            <a:ext cx="8452346" cy="168771"/>
          </a:xfrm>
          <a:prstGeom prst="rect">
            <a:avLst/>
          </a:prstGeom>
          <a:noFill/>
          <a:ln/>
        </p:spPr>
        <p:txBody>
          <a:bodyPr wrap="none" lIns="0" tIns="0" rIns="0" bIns="0" rtlCol="0" anchor="t"/>
          <a:lstStyle/>
          <a:p>
            <a:pPr defTabSz="761970">
              <a:lnSpc>
                <a:spcPts val="1292"/>
              </a:lnSpc>
            </a:pPr>
            <a:r>
              <a:rPr lang="en-US" sz="1600" dirty="0">
                <a:solidFill>
                  <a:srgbClr val="384653"/>
                </a:solidFill>
                <a:latin typeface="Roboto" pitchFamily="34" charset="0"/>
                <a:ea typeface="Roboto" pitchFamily="34" charset="-122"/>
                <a:cs typeface="Roboto" pitchFamily="34" charset="-120"/>
              </a:rPr>
              <a:t>Some studies show increased fracture risk after RYGB compared to other procedures.</a:t>
            </a:r>
            <a:endParaRPr lang="en-US" sz="1600" dirty="0">
              <a:solidFill>
                <a:prstClr val="black"/>
              </a:solidFill>
              <a:latin typeface="Calibri" panose="020F0502020204030204"/>
            </a:endParaRPr>
          </a:p>
        </p:txBody>
      </p:sp>
      <p:pic>
        <p:nvPicPr>
          <p:cNvPr id="6" name="Image 1" descr="preencoded.png"/>
          <p:cNvPicPr>
            <a:picLocks noChangeAspect="1"/>
          </p:cNvPicPr>
          <p:nvPr/>
        </p:nvPicPr>
        <p:blipFill>
          <a:blip r:embed="rId4"/>
          <a:stretch>
            <a:fillRect/>
          </a:stretch>
        </p:blipFill>
        <p:spPr>
          <a:xfrm>
            <a:off x="393601" y="2651379"/>
            <a:ext cx="2409756" cy="1489305"/>
          </a:xfrm>
          <a:prstGeom prst="rect">
            <a:avLst/>
          </a:prstGeom>
        </p:spPr>
      </p:pic>
      <p:sp>
        <p:nvSpPr>
          <p:cNvPr id="7" name="Text 3"/>
          <p:cNvSpPr/>
          <p:nvPr/>
        </p:nvSpPr>
        <p:spPr>
          <a:xfrm>
            <a:off x="3346053" y="2848372"/>
            <a:ext cx="1405930" cy="175717"/>
          </a:xfrm>
          <a:prstGeom prst="rect">
            <a:avLst/>
          </a:prstGeom>
          <a:noFill/>
          <a:ln/>
        </p:spPr>
        <p:txBody>
          <a:bodyPr wrap="none" lIns="0" tIns="0" rIns="0" bIns="0" rtlCol="0" anchor="t"/>
          <a:lstStyle/>
          <a:p>
            <a:pPr defTabSz="761970">
              <a:lnSpc>
                <a:spcPts val="1375"/>
              </a:lnSpc>
            </a:pPr>
            <a:r>
              <a:rPr lang="en-US" sz="2400" dirty="0">
                <a:solidFill>
                  <a:srgbClr val="384653"/>
                </a:solidFill>
                <a:latin typeface="Host Grotesk Medium" pitchFamily="34" charset="0"/>
                <a:ea typeface="Host Grotesk Medium" pitchFamily="34" charset="-122"/>
                <a:cs typeface="Host Grotesk Medium" pitchFamily="34" charset="-120"/>
              </a:rPr>
              <a:t>Supplementation</a:t>
            </a:r>
            <a:endParaRPr lang="en-US" sz="2400" dirty="0">
              <a:solidFill>
                <a:prstClr val="black"/>
              </a:solidFill>
              <a:latin typeface="Calibri" panose="020F0502020204030204"/>
            </a:endParaRPr>
          </a:p>
        </p:txBody>
      </p:sp>
      <p:sp>
        <p:nvSpPr>
          <p:cNvPr id="8" name="Text 4"/>
          <p:cNvSpPr/>
          <p:nvPr/>
        </p:nvSpPr>
        <p:spPr>
          <a:xfrm>
            <a:off x="3346054" y="3091557"/>
            <a:ext cx="8452346" cy="168771"/>
          </a:xfrm>
          <a:prstGeom prst="rect">
            <a:avLst/>
          </a:prstGeom>
          <a:noFill/>
          <a:ln/>
        </p:spPr>
        <p:txBody>
          <a:bodyPr wrap="none" lIns="0" tIns="0" rIns="0" bIns="0" rtlCol="0" anchor="t"/>
          <a:lstStyle/>
          <a:p>
            <a:pPr defTabSz="761970">
              <a:lnSpc>
                <a:spcPts val="1292"/>
              </a:lnSpc>
            </a:pPr>
            <a:r>
              <a:rPr lang="en-US" sz="1600" dirty="0">
                <a:solidFill>
                  <a:srgbClr val="384653"/>
                </a:solidFill>
                <a:latin typeface="Roboto" pitchFamily="34" charset="0"/>
                <a:ea typeface="Roboto" pitchFamily="34" charset="-122"/>
                <a:cs typeface="Roboto" pitchFamily="34" charset="-120"/>
              </a:rPr>
              <a:t>Guidelines recommend at least 2,000 IU daily vitamin D supplementation after bariatric surgery.</a:t>
            </a:r>
            <a:endParaRPr lang="en-US" sz="1600" dirty="0">
              <a:solidFill>
                <a:prstClr val="black"/>
              </a:solidFill>
              <a:latin typeface="Calibri" panose="020F0502020204030204"/>
            </a:endParaRPr>
          </a:p>
        </p:txBody>
      </p:sp>
      <p:pic>
        <p:nvPicPr>
          <p:cNvPr id="9" name="Image 2" descr="preencoded.png"/>
          <p:cNvPicPr>
            <a:picLocks noChangeAspect="1"/>
          </p:cNvPicPr>
          <p:nvPr/>
        </p:nvPicPr>
        <p:blipFill>
          <a:blip r:embed="rId5"/>
          <a:stretch>
            <a:fillRect/>
          </a:stretch>
        </p:blipFill>
        <p:spPr>
          <a:xfrm>
            <a:off x="393601" y="4478421"/>
            <a:ext cx="2409756" cy="1489305"/>
          </a:xfrm>
          <a:prstGeom prst="rect">
            <a:avLst/>
          </a:prstGeom>
        </p:spPr>
      </p:pic>
      <p:sp>
        <p:nvSpPr>
          <p:cNvPr id="10" name="Text 5"/>
          <p:cNvSpPr/>
          <p:nvPr/>
        </p:nvSpPr>
        <p:spPr>
          <a:xfrm>
            <a:off x="3346053" y="4811117"/>
            <a:ext cx="1405930" cy="175717"/>
          </a:xfrm>
          <a:prstGeom prst="rect">
            <a:avLst/>
          </a:prstGeom>
          <a:noFill/>
          <a:ln/>
        </p:spPr>
        <p:txBody>
          <a:bodyPr wrap="none" lIns="0" tIns="0" rIns="0" bIns="0" rtlCol="0" anchor="t"/>
          <a:lstStyle/>
          <a:p>
            <a:pPr defTabSz="761970">
              <a:lnSpc>
                <a:spcPts val="1375"/>
              </a:lnSpc>
            </a:pPr>
            <a:r>
              <a:rPr lang="en-US" sz="2400" dirty="0">
                <a:solidFill>
                  <a:srgbClr val="384653"/>
                </a:solidFill>
                <a:latin typeface="Host Grotesk Medium" pitchFamily="34" charset="0"/>
                <a:ea typeface="Host Grotesk Medium" pitchFamily="34" charset="-122"/>
                <a:cs typeface="Host Grotesk Medium" pitchFamily="34" charset="-120"/>
              </a:rPr>
              <a:t>Adipose Storage</a:t>
            </a:r>
            <a:endParaRPr lang="en-US" sz="2400" dirty="0">
              <a:solidFill>
                <a:prstClr val="black"/>
              </a:solidFill>
              <a:latin typeface="Calibri" panose="020F0502020204030204"/>
            </a:endParaRPr>
          </a:p>
        </p:txBody>
      </p:sp>
      <p:sp>
        <p:nvSpPr>
          <p:cNvPr id="11" name="Text 6"/>
          <p:cNvSpPr/>
          <p:nvPr/>
        </p:nvSpPr>
        <p:spPr>
          <a:xfrm>
            <a:off x="3346054" y="5054303"/>
            <a:ext cx="8452346" cy="168771"/>
          </a:xfrm>
          <a:prstGeom prst="rect">
            <a:avLst/>
          </a:prstGeom>
          <a:noFill/>
          <a:ln/>
        </p:spPr>
        <p:txBody>
          <a:bodyPr wrap="none" lIns="0" tIns="0" rIns="0" bIns="0" rtlCol="0" anchor="t"/>
          <a:lstStyle/>
          <a:p>
            <a:pPr defTabSz="761970">
              <a:lnSpc>
                <a:spcPts val="1292"/>
              </a:lnSpc>
            </a:pPr>
            <a:r>
              <a:rPr lang="en-US" sz="1600" dirty="0">
                <a:solidFill>
                  <a:srgbClr val="384653"/>
                </a:solidFill>
                <a:latin typeface="Roboto" pitchFamily="34" charset="0"/>
                <a:ea typeface="Roboto" pitchFamily="34" charset="-122"/>
                <a:cs typeface="Roboto" pitchFamily="34" charset="-120"/>
              </a:rPr>
              <a:t>Vitamin D is stored in adipose tissue; weight loss may increase serum levels as fat is lost.</a:t>
            </a:r>
            <a:endParaRPr lang="en-US" sz="1600" dirty="0">
              <a:solidFill>
                <a:prstClr val="black"/>
              </a:solidFill>
              <a:latin typeface="Calibri" panose="020F0502020204030204"/>
            </a:endParaRPr>
          </a:p>
        </p:txBody>
      </p:sp>
      <p:pic>
        <p:nvPicPr>
          <p:cNvPr id="12" name="Immagine 11">
            <a:extLst>
              <a:ext uri="{FF2B5EF4-FFF2-40B4-BE49-F238E27FC236}">
                <a16:creationId xmlns:a16="http://schemas.microsoft.com/office/drawing/2014/main" id="{ABF22C5F-D622-0CD9-F881-261D2383A9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91400" y="0"/>
            <a:ext cx="4800600" cy="6858000"/>
          </a:xfrm>
          <a:prstGeom prst="rect">
            <a:avLst/>
          </a:prstGeom>
        </p:spPr>
      </p:pic>
      <p:sp>
        <p:nvSpPr>
          <p:cNvPr id="3" name="Text 0"/>
          <p:cNvSpPr/>
          <p:nvPr/>
        </p:nvSpPr>
        <p:spPr>
          <a:xfrm>
            <a:off x="654844" y="240210"/>
            <a:ext cx="4677867" cy="584696"/>
          </a:xfrm>
          <a:prstGeom prst="rect">
            <a:avLst/>
          </a:prstGeom>
          <a:noFill/>
          <a:ln/>
        </p:spPr>
        <p:txBody>
          <a:bodyPr wrap="none" lIns="0" tIns="0" rIns="0" bIns="0" rtlCol="0" anchor="t"/>
          <a:lstStyle/>
          <a:p>
            <a:pPr defTabSz="761970">
              <a:lnSpc>
                <a:spcPts val="4583"/>
              </a:lnSpc>
            </a:pPr>
            <a:r>
              <a:rPr lang="en-US" sz="3667" dirty="0">
                <a:solidFill>
                  <a:srgbClr val="2E3C4E"/>
                </a:solidFill>
                <a:latin typeface="Host Grotesk Medium" pitchFamily="34" charset="0"/>
                <a:ea typeface="Host Grotesk Medium" pitchFamily="34" charset="-122"/>
                <a:cs typeface="Host Grotesk Medium" pitchFamily="34" charset="-120"/>
              </a:rPr>
              <a:t>Study Limitations</a:t>
            </a:r>
            <a:endParaRPr lang="en-US" sz="3667" dirty="0">
              <a:solidFill>
                <a:prstClr val="black"/>
              </a:solidFill>
              <a:latin typeface="Calibri" panose="020F0502020204030204"/>
            </a:endParaRPr>
          </a:p>
        </p:txBody>
      </p:sp>
      <p:sp>
        <p:nvSpPr>
          <p:cNvPr id="4" name="Shape 1"/>
          <p:cNvSpPr/>
          <p:nvPr/>
        </p:nvSpPr>
        <p:spPr>
          <a:xfrm>
            <a:off x="654844" y="1099741"/>
            <a:ext cx="420985" cy="420985"/>
          </a:xfrm>
          <a:prstGeom prst="roundRect">
            <a:avLst>
              <a:gd name="adj" fmla="val 18668"/>
            </a:avLst>
          </a:prstGeom>
          <a:solidFill>
            <a:srgbClr val="D9EDF2"/>
          </a:solidFill>
          <a:ln w="7620">
            <a:solidFill>
              <a:srgbClr val="BFD3D8"/>
            </a:solidFill>
            <a:prstDash val="solid"/>
          </a:ln>
        </p:spPr>
        <p:txBody>
          <a:bodyPr/>
          <a:lstStyle/>
          <a:p>
            <a:pPr defTabSz="761970"/>
            <a:endParaRPr lang="it-IT" sz="1500">
              <a:solidFill>
                <a:prstClr val="black"/>
              </a:solidFill>
              <a:latin typeface="Calibri" panose="020F0502020204030204"/>
            </a:endParaRPr>
          </a:p>
        </p:txBody>
      </p:sp>
      <p:pic>
        <p:nvPicPr>
          <p:cNvPr id="5" name="Image 1" descr="preencoded.png"/>
          <p:cNvPicPr>
            <a:picLocks noChangeAspect="1"/>
          </p:cNvPicPr>
          <p:nvPr/>
        </p:nvPicPr>
        <p:blipFill>
          <a:blip r:embed="rId4"/>
          <a:stretch>
            <a:fillRect/>
          </a:stretch>
        </p:blipFill>
        <p:spPr>
          <a:xfrm>
            <a:off x="724992" y="1134766"/>
            <a:ext cx="280591" cy="350838"/>
          </a:xfrm>
          <a:prstGeom prst="rect">
            <a:avLst/>
          </a:prstGeom>
        </p:spPr>
      </p:pic>
      <p:sp>
        <p:nvSpPr>
          <p:cNvPr id="6" name="Text 2"/>
          <p:cNvSpPr/>
          <p:nvPr/>
        </p:nvSpPr>
        <p:spPr>
          <a:xfrm>
            <a:off x="1262857" y="1164035"/>
            <a:ext cx="2338883" cy="292298"/>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Sample Size</a:t>
            </a:r>
            <a:endParaRPr lang="en-US" sz="1833" dirty="0">
              <a:solidFill>
                <a:prstClr val="black"/>
              </a:solidFill>
              <a:latin typeface="Calibri" panose="020F0502020204030204"/>
            </a:endParaRPr>
          </a:p>
        </p:txBody>
      </p:sp>
      <p:sp>
        <p:nvSpPr>
          <p:cNvPr id="7" name="Text 3"/>
          <p:cNvSpPr/>
          <p:nvPr/>
        </p:nvSpPr>
        <p:spPr>
          <a:xfrm>
            <a:off x="1262857" y="1568550"/>
            <a:ext cx="5702300" cy="280690"/>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Relatively small population of 20 patients limits statistical power.</a:t>
            </a:r>
            <a:endParaRPr lang="en-US" sz="1458" dirty="0">
              <a:solidFill>
                <a:prstClr val="black"/>
              </a:solidFill>
              <a:latin typeface="Calibri" panose="020F0502020204030204"/>
            </a:endParaRPr>
          </a:p>
        </p:txBody>
      </p:sp>
      <p:sp>
        <p:nvSpPr>
          <p:cNvPr id="8" name="Shape 4"/>
          <p:cNvSpPr/>
          <p:nvPr/>
        </p:nvSpPr>
        <p:spPr>
          <a:xfrm>
            <a:off x="654844" y="2223393"/>
            <a:ext cx="420985" cy="420985"/>
          </a:xfrm>
          <a:prstGeom prst="roundRect">
            <a:avLst>
              <a:gd name="adj" fmla="val 18668"/>
            </a:avLst>
          </a:prstGeom>
          <a:solidFill>
            <a:srgbClr val="D9EDF2"/>
          </a:solidFill>
          <a:ln w="7620">
            <a:solidFill>
              <a:srgbClr val="BFD3D8"/>
            </a:solidFill>
            <a:prstDash val="solid"/>
          </a:ln>
        </p:spPr>
        <p:txBody>
          <a:bodyPr/>
          <a:lstStyle/>
          <a:p>
            <a:pPr defTabSz="761970"/>
            <a:endParaRPr lang="it-IT" sz="1500">
              <a:solidFill>
                <a:prstClr val="black"/>
              </a:solidFill>
              <a:latin typeface="Calibri" panose="020F0502020204030204"/>
            </a:endParaRPr>
          </a:p>
        </p:txBody>
      </p:sp>
      <p:pic>
        <p:nvPicPr>
          <p:cNvPr id="9" name="Image 2" descr="preencoded.png"/>
          <p:cNvPicPr>
            <a:picLocks noChangeAspect="1"/>
          </p:cNvPicPr>
          <p:nvPr/>
        </p:nvPicPr>
        <p:blipFill>
          <a:blip r:embed="rId5"/>
          <a:stretch>
            <a:fillRect/>
          </a:stretch>
        </p:blipFill>
        <p:spPr>
          <a:xfrm>
            <a:off x="724992" y="2258418"/>
            <a:ext cx="280591" cy="350838"/>
          </a:xfrm>
          <a:prstGeom prst="rect">
            <a:avLst/>
          </a:prstGeom>
        </p:spPr>
      </p:pic>
      <p:sp>
        <p:nvSpPr>
          <p:cNvPr id="10" name="Text 5"/>
          <p:cNvSpPr/>
          <p:nvPr/>
        </p:nvSpPr>
        <p:spPr>
          <a:xfrm>
            <a:off x="1262857" y="2287688"/>
            <a:ext cx="2338883" cy="292298"/>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Control Group</a:t>
            </a:r>
            <a:endParaRPr lang="en-US" sz="1833" dirty="0">
              <a:solidFill>
                <a:prstClr val="black"/>
              </a:solidFill>
              <a:latin typeface="Calibri" panose="020F0502020204030204"/>
            </a:endParaRPr>
          </a:p>
        </p:txBody>
      </p:sp>
      <p:sp>
        <p:nvSpPr>
          <p:cNvPr id="11" name="Text 6"/>
          <p:cNvSpPr/>
          <p:nvPr/>
        </p:nvSpPr>
        <p:spPr>
          <a:xfrm>
            <a:off x="1262857" y="2692203"/>
            <a:ext cx="5702300" cy="561380"/>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Lack of control group undergoing specific dietary regimen without supplementation.</a:t>
            </a:r>
            <a:endParaRPr lang="en-US" sz="1458" dirty="0">
              <a:solidFill>
                <a:prstClr val="black"/>
              </a:solidFill>
              <a:latin typeface="Calibri" panose="020F0502020204030204"/>
            </a:endParaRPr>
          </a:p>
        </p:txBody>
      </p:sp>
      <p:sp>
        <p:nvSpPr>
          <p:cNvPr id="12" name="Shape 7"/>
          <p:cNvSpPr/>
          <p:nvPr/>
        </p:nvSpPr>
        <p:spPr>
          <a:xfrm>
            <a:off x="654844" y="3627736"/>
            <a:ext cx="420985" cy="420985"/>
          </a:xfrm>
          <a:prstGeom prst="roundRect">
            <a:avLst>
              <a:gd name="adj" fmla="val 18668"/>
            </a:avLst>
          </a:prstGeom>
          <a:solidFill>
            <a:srgbClr val="D9EDF2"/>
          </a:solidFill>
          <a:ln w="7620">
            <a:solidFill>
              <a:srgbClr val="BFD3D8"/>
            </a:solidFill>
            <a:prstDash val="solid"/>
          </a:ln>
        </p:spPr>
        <p:txBody>
          <a:bodyPr/>
          <a:lstStyle/>
          <a:p>
            <a:pPr defTabSz="761970"/>
            <a:endParaRPr lang="it-IT" sz="1500">
              <a:solidFill>
                <a:prstClr val="black"/>
              </a:solidFill>
              <a:latin typeface="Calibri" panose="020F0502020204030204"/>
            </a:endParaRPr>
          </a:p>
        </p:txBody>
      </p:sp>
      <p:pic>
        <p:nvPicPr>
          <p:cNvPr id="13" name="Image 3" descr="preencoded.png"/>
          <p:cNvPicPr>
            <a:picLocks noChangeAspect="1"/>
          </p:cNvPicPr>
          <p:nvPr/>
        </p:nvPicPr>
        <p:blipFill>
          <a:blip r:embed="rId6"/>
          <a:stretch>
            <a:fillRect/>
          </a:stretch>
        </p:blipFill>
        <p:spPr>
          <a:xfrm>
            <a:off x="724992" y="3662760"/>
            <a:ext cx="280591" cy="350838"/>
          </a:xfrm>
          <a:prstGeom prst="rect">
            <a:avLst/>
          </a:prstGeom>
        </p:spPr>
      </p:pic>
      <p:sp>
        <p:nvSpPr>
          <p:cNvPr id="14" name="Text 8"/>
          <p:cNvSpPr/>
          <p:nvPr/>
        </p:nvSpPr>
        <p:spPr>
          <a:xfrm>
            <a:off x="1262857" y="3692029"/>
            <a:ext cx="2338883" cy="292298"/>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Follow-up Period</a:t>
            </a:r>
            <a:endParaRPr lang="en-US" sz="1833" dirty="0">
              <a:solidFill>
                <a:prstClr val="black"/>
              </a:solidFill>
              <a:latin typeface="Calibri" panose="020F0502020204030204"/>
            </a:endParaRPr>
          </a:p>
        </p:txBody>
      </p:sp>
      <p:sp>
        <p:nvSpPr>
          <p:cNvPr id="15" name="Text 9"/>
          <p:cNvSpPr/>
          <p:nvPr/>
        </p:nvSpPr>
        <p:spPr>
          <a:xfrm>
            <a:off x="1262857" y="4096544"/>
            <a:ext cx="5702300" cy="561380"/>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12-month duration may be insufficient to assess long-term nutritional outcomes.</a:t>
            </a:r>
            <a:endParaRPr lang="en-US" sz="1458" dirty="0">
              <a:solidFill>
                <a:prstClr val="black"/>
              </a:solidFill>
              <a:latin typeface="Calibri" panose="020F0502020204030204"/>
            </a:endParaRPr>
          </a:p>
        </p:txBody>
      </p:sp>
      <p:sp>
        <p:nvSpPr>
          <p:cNvPr id="16" name="Shape 10"/>
          <p:cNvSpPr/>
          <p:nvPr/>
        </p:nvSpPr>
        <p:spPr>
          <a:xfrm>
            <a:off x="654844" y="5032078"/>
            <a:ext cx="420985" cy="420985"/>
          </a:xfrm>
          <a:prstGeom prst="roundRect">
            <a:avLst>
              <a:gd name="adj" fmla="val 18668"/>
            </a:avLst>
          </a:prstGeom>
          <a:solidFill>
            <a:srgbClr val="D9EDF2"/>
          </a:solidFill>
          <a:ln w="7620">
            <a:solidFill>
              <a:srgbClr val="BFD3D8"/>
            </a:solidFill>
            <a:prstDash val="solid"/>
          </a:ln>
        </p:spPr>
        <p:txBody>
          <a:bodyPr/>
          <a:lstStyle/>
          <a:p>
            <a:pPr defTabSz="761970"/>
            <a:endParaRPr lang="it-IT" sz="1500">
              <a:solidFill>
                <a:prstClr val="black"/>
              </a:solidFill>
              <a:latin typeface="Calibri" panose="020F0502020204030204"/>
            </a:endParaRPr>
          </a:p>
        </p:txBody>
      </p:sp>
      <p:pic>
        <p:nvPicPr>
          <p:cNvPr id="17" name="Image 4" descr="preencoded.png"/>
          <p:cNvPicPr>
            <a:picLocks noChangeAspect="1"/>
          </p:cNvPicPr>
          <p:nvPr/>
        </p:nvPicPr>
        <p:blipFill>
          <a:blip r:embed="rId7"/>
          <a:stretch>
            <a:fillRect/>
          </a:stretch>
        </p:blipFill>
        <p:spPr>
          <a:xfrm>
            <a:off x="724992" y="5067103"/>
            <a:ext cx="280591" cy="350838"/>
          </a:xfrm>
          <a:prstGeom prst="rect">
            <a:avLst/>
          </a:prstGeom>
        </p:spPr>
      </p:pic>
      <p:sp>
        <p:nvSpPr>
          <p:cNvPr id="18" name="Text 11"/>
          <p:cNvSpPr/>
          <p:nvPr/>
        </p:nvSpPr>
        <p:spPr>
          <a:xfrm>
            <a:off x="1262857" y="5096372"/>
            <a:ext cx="2338883" cy="292298"/>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Self-Reporting</a:t>
            </a:r>
            <a:endParaRPr lang="en-US" sz="1833" dirty="0">
              <a:solidFill>
                <a:prstClr val="black"/>
              </a:solidFill>
              <a:latin typeface="Calibri" panose="020F0502020204030204"/>
            </a:endParaRPr>
          </a:p>
        </p:txBody>
      </p:sp>
      <p:sp>
        <p:nvSpPr>
          <p:cNvPr id="19" name="Text 12"/>
          <p:cNvSpPr/>
          <p:nvPr/>
        </p:nvSpPr>
        <p:spPr>
          <a:xfrm>
            <a:off x="1262857" y="5500887"/>
            <a:ext cx="5702300" cy="561380"/>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Reliance on self-reported compliance with supplement regimens may introduce bias.</a:t>
            </a:r>
            <a:endParaRPr lang="en-US" sz="1458" dirty="0">
              <a:solidFill>
                <a:prstClr val="black"/>
              </a:solidFill>
              <a:latin typeface="Calibri" panose="020F0502020204030204"/>
            </a:endParaRPr>
          </a:p>
        </p:txBody>
      </p:sp>
      <p:pic>
        <p:nvPicPr>
          <p:cNvPr id="20" name="Immagine 19">
            <a:extLst>
              <a:ext uri="{FF2B5EF4-FFF2-40B4-BE49-F238E27FC236}">
                <a16:creationId xmlns:a16="http://schemas.microsoft.com/office/drawing/2014/main" id="{7DAF11D1-77C5-73C3-364D-A17BFA2ABD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991096"/>
            <a:ext cx="7411343" cy="590649"/>
          </a:xfrm>
          <a:prstGeom prst="rect">
            <a:avLst/>
          </a:prstGeom>
          <a:noFill/>
          <a:ln/>
        </p:spPr>
        <p:txBody>
          <a:bodyPr wrap="none" lIns="0" tIns="0" rIns="0" bIns="0" rtlCol="0" anchor="t"/>
          <a:lstStyle/>
          <a:p>
            <a:pPr defTabSz="761970">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Additional Nutrients Not Measured</a:t>
            </a:r>
            <a:endParaRPr lang="en-US" sz="3708" dirty="0">
              <a:solidFill>
                <a:prstClr val="black"/>
              </a:solidFill>
              <a:latin typeface="Calibri" panose="020F0502020204030204"/>
            </a:endParaRPr>
          </a:p>
        </p:txBody>
      </p:sp>
      <p:pic>
        <p:nvPicPr>
          <p:cNvPr id="3" name="Image 0" descr="preencoded.png"/>
          <p:cNvPicPr>
            <a:picLocks noChangeAspect="1"/>
          </p:cNvPicPr>
          <p:nvPr/>
        </p:nvPicPr>
        <p:blipFill>
          <a:blip r:embed="rId3"/>
          <a:stretch>
            <a:fillRect/>
          </a:stretch>
        </p:blipFill>
        <p:spPr>
          <a:xfrm>
            <a:off x="667842" y="2081411"/>
            <a:ext cx="2600623" cy="2600623"/>
          </a:xfrm>
          <a:prstGeom prst="rect">
            <a:avLst/>
          </a:prstGeom>
        </p:spPr>
      </p:pic>
      <p:pic>
        <p:nvPicPr>
          <p:cNvPr id="4" name="Image 1" descr="preencoded.png"/>
          <p:cNvPicPr>
            <a:picLocks noChangeAspect="1"/>
          </p:cNvPicPr>
          <p:nvPr/>
        </p:nvPicPr>
        <p:blipFill>
          <a:blip r:embed="rId4"/>
          <a:stretch>
            <a:fillRect/>
          </a:stretch>
        </p:blipFill>
        <p:spPr>
          <a:xfrm>
            <a:off x="3419673" y="2081411"/>
            <a:ext cx="2600722" cy="2600722"/>
          </a:xfrm>
          <a:prstGeom prst="rect">
            <a:avLst/>
          </a:prstGeom>
        </p:spPr>
      </p:pic>
      <p:pic>
        <p:nvPicPr>
          <p:cNvPr id="5" name="Image 2" descr="preencoded.png"/>
          <p:cNvPicPr>
            <a:picLocks noChangeAspect="1"/>
          </p:cNvPicPr>
          <p:nvPr/>
        </p:nvPicPr>
        <p:blipFill>
          <a:blip r:embed="rId5"/>
          <a:stretch>
            <a:fillRect/>
          </a:stretch>
        </p:blipFill>
        <p:spPr>
          <a:xfrm>
            <a:off x="6171605" y="2081411"/>
            <a:ext cx="2600623" cy="2600623"/>
          </a:xfrm>
          <a:prstGeom prst="rect">
            <a:avLst/>
          </a:prstGeom>
        </p:spPr>
      </p:pic>
      <p:pic>
        <p:nvPicPr>
          <p:cNvPr id="6" name="Image 3" descr="preencoded.png"/>
          <p:cNvPicPr>
            <a:picLocks noChangeAspect="1"/>
          </p:cNvPicPr>
          <p:nvPr/>
        </p:nvPicPr>
        <p:blipFill>
          <a:blip r:embed="rId6"/>
          <a:stretch>
            <a:fillRect/>
          </a:stretch>
        </p:blipFill>
        <p:spPr>
          <a:xfrm>
            <a:off x="8923437" y="2081411"/>
            <a:ext cx="2600722" cy="2600722"/>
          </a:xfrm>
          <a:prstGeom prst="rect">
            <a:avLst/>
          </a:prstGeom>
        </p:spPr>
      </p:pic>
      <p:sp>
        <p:nvSpPr>
          <p:cNvPr id="7" name="Text 1"/>
          <p:cNvSpPr/>
          <p:nvPr/>
        </p:nvSpPr>
        <p:spPr>
          <a:xfrm>
            <a:off x="661492" y="5016401"/>
            <a:ext cx="10869018" cy="850404"/>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Bariatrifast contains additional vitamins (A, K, E, B6) and micronutrients (copper, zinc, magnesium) that may be deficient after bariatric surgery. However, the study did not specifically measure these levels to verify the supplement's efficacy for these nutrients.</a:t>
            </a:r>
            <a:endParaRPr lang="en-US" sz="1458" dirty="0">
              <a:solidFill>
                <a:prstClr val="black"/>
              </a:solidFill>
              <a:latin typeface="Calibri" panose="020F0502020204030204"/>
            </a:endParaRPr>
          </a:p>
        </p:txBody>
      </p:sp>
      <p:pic>
        <p:nvPicPr>
          <p:cNvPr id="8" name="Immagine 7">
            <a:extLst>
              <a:ext uri="{FF2B5EF4-FFF2-40B4-BE49-F238E27FC236}">
                <a16:creationId xmlns:a16="http://schemas.microsoft.com/office/drawing/2014/main" id="{22FFAE98-5C96-DD9C-6018-AD05BF395F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91400" y="0"/>
            <a:ext cx="4800600" cy="6858198"/>
          </a:xfrm>
          <a:prstGeom prst="rect">
            <a:avLst/>
          </a:prstGeom>
        </p:spPr>
      </p:pic>
      <p:sp>
        <p:nvSpPr>
          <p:cNvPr id="3" name="Text 0"/>
          <p:cNvSpPr/>
          <p:nvPr/>
        </p:nvSpPr>
        <p:spPr>
          <a:xfrm>
            <a:off x="612776" y="481409"/>
            <a:ext cx="5341739" cy="547192"/>
          </a:xfrm>
          <a:prstGeom prst="rect">
            <a:avLst/>
          </a:prstGeom>
          <a:noFill/>
          <a:ln/>
        </p:spPr>
        <p:txBody>
          <a:bodyPr wrap="none" lIns="0" tIns="0" rIns="0" bIns="0" rtlCol="0" anchor="t"/>
          <a:lstStyle/>
          <a:p>
            <a:pPr defTabSz="761970">
              <a:lnSpc>
                <a:spcPts val="4291"/>
              </a:lnSpc>
            </a:pPr>
            <a:r>
              <a:rPr lang="en-US" sz="3417" dirty="0">
                <a:solidFill>
                  <a:srgbClr val="2E3C4E"/>
                </a:solidFill>
                <a:latin typeface="Host Grotesk Medium" pitchFamily="34" charset="0"/>
                <a:ea typeface="Host Grotesk Medium" pitchFamily="34" charset="-122"/>
                <a:cs typeface="Host Grotesk Medium" pitchFamily="34" charset="-120"/>
              </a:rPr>
              <a:t>Importance of Compliance</a:t>
            </a:r>
            <a:endParaRPr lang="en-US" sz="3417" dirty="0">
              <a:solidFill>
                <a:prstClr val="black"/>
              </a:solidFill>
              <a:latin typeface="Calibri" panose="020F0502020204030204"/>
            </a:endParaRPr>
          </a:p>
        </p:txBody>
      </p:sp>
      <p:sp>
        <p:nvSpPr>
          <p:cNvPr id="4" name="Text 1"/>
          <p:cNvSpPr/>
          <p:nvPr/>
        </p:nvSpPr>
        <p:spPr>
          <a:xfrm>
            <a:off x="612775" y="1378645"/>
            <a:ext cx="3065958" cy="577751"/>
          </a:xfrm>
          <a:prstGeom prst="rect">
            <a:avLst/>
          </a:prstGeom>
          <a:noFill/>
          <a:ln/>
        </p:spPr>
        <p:txBody>
          <a:bodyPr wrap="none" lIns="0" tIns="0" rIns="0" bIns="0" rtlCol="0" anchor="t"/>
          <a:lstStyle/>
          <a:p>
            <a:pPr algn="ctr" defTabSz="761970">
              <a:lnSpc>
                <a:spcPts val="4541"/>
              </a:lnSpc>
            </a:pPr>
            <a:r>
              <a:rPr lang="en-US" sz="4541" dirty="0">
                <a:solidFill>
                  <a:srgbClr val="384653"/>
                </a:solidFill>
                <a:latin typeface="Host Grotesk Medium" pitchFamily="34" charset="0"/>
                <a:ea typeface="Host Grotesk Medium" pitchFamily="34" charset="-122"/>
                <a:cs typeface="Host Grotesk Medium" pitchFamily="34" charset="-120"/>
              </a:rPr>
              <a:t>97.6%</a:t>
            </a:r>
            <a:endParaRPr lang="en-US" sz="4541" dirty="0">
              <a:solidFill>
                <a:prstClr val="black"/>
              </a:solidFill>
              <a:latin typeface="Calibri" panose="020F0502020204030204"/>
            </a:endParaRPr>
          </a:p>
        </p:txBody>
      </p:sp>
      <p:sp>
        <p:nvSpPr>
          <p:cNvPr id="5" name="Text 2"/>
          <p:cNvSpPr/>
          <p:nvPr/>
        </p:nvSpPr>
        <p:spPr>
          <a:xfrm>
            <a:off x="1051520" y="2175173"/>
            <a:ext cx="2188468" cy="273546"/>
          </a:xfrm>
          <a:prstGeom prst="rect">
            <a:avLst/>
          </a:prstGeom>
          <a:noFill/>
          <a:ln/>
        </p:spPr>
        <p:txBody>
          <a:bodyPr wrap="none" lIns="0" tIns="0" rIns="0" bIns="0" rtlCol="0" anchor="t"/>
          <a:lstStyle/>
          <a:p>
            <a:pPr algn="ctr" defTabSz="761970">
              <a:lnSpc>
                <a:spcPts val="2125"/>
              </a:lnSpc>
            </a:pPr>
            <a:r>
              <a:rPr lang="en-US" sz="1708" dirty="0">
                <a:solidFill>
                  <a:srgbClr val="384653"/>
                </a:solidFill>
                <a:latin typeface="Host Grotesk Medium" pitchFamily="34" charset="0"/>
                <a:ea typeface="Host Grotesk Medium" pitchFamily="34" charset="-122"/>
                <a:cs typeface="Host Grotesk Medium" pitchFamily="34" charset="-120"/>
              </a:rPr>
              <a:t>Adherence Rate</a:t>
            </a:r>
            <a:endParaRPr lang="en-US" sz="1708" dirty="0">
              <a:solidFill>
                <a:prstClr val="black"/>
              </a:solidFill>
              <a:latin typeface="Calibri" panose="020F0502020204030204"/>
            </a:endParaRPr>
          </a:p>
        </p:txBody>
      </p:sp>
      <p:sp>
        <p:nvSpPr>
          <p:cNvPr id="6" name="Text 3"/>
          <p:cNvSpPr/>
          <p:nvPr/>
        </p:nvSpPr>
        <p:spPr>
          <a:xfrm>
            <a:off x="612775" y="2553693"/>
            <a:ext cx="3065958" cy="525264"/>
          </a:xfrm>
          <a:prstGeom prst="rect">
            <a:avLst/>
          </a:prstGeom>
          <a:noFill/>
          <a:ln/>
        </p:spPr>
        <p:txBody>
          <a:bodyPr wrap="square" lIns="0" tIns="0" rIns="0" bIns="0" rtlCol="0" anchor="t"/>
          <a:lstStyle/>
          <a:p>
            <a:pPr algn="ctr" defTabSz="761970">
              <a:lnSpc>
                <a:spcPts val="2042"/>
              </a:lnSpc>
            </a:pPr>
            <a:r>
              <a:rPr lang="en-US" sz="1375" dirty="0">
                <a:solidFill>
                  <a:srgbClr val="384653"/>
                </a:solidFill>
                <a:latin typeface="Roboto" pitchFamily="34" charset="0"/>
                <a:ea typeface="Roboto" pitchFamily="34" charset="-122"/>
                <a:cs typeface="Roboto" pitchFamily="34" charset="-120"/>
              </a:rPr>
              <a:t>Median compliance with supplement regimen in this study</a:t>
            </a:r>
            <a:endParaRPr lang="en-US" sz="1375" dirty="0">
              <a:solidFill>
                <a:prstClr val="black"/>
              </a:solidFill>
              <a:latin typeface="Calibri" panose="020F0502020204030204"/>
            </a:endParaRPr>
          </a:p>
        </p:txBody>
      </p:sp>
      <p:sp>
        <p:nvSpPr>
          <p:cNvPr id="7" name="Text 4"/>
          <p:cNvSpPr/>
          <p:nvPr/>
        </p:nvSpPr>
        <p:spPr>
          <a:xfrm>
            <a:off x="3941267" y="1378645"/>
            <a:ext cx="3065958" cy="577751"/>
          </a:xfrm>
          <a:prstGeom prst="rect">
            <a:avLst/>
          </a:prstGeom>
          <a:noFill/>
          <a:ln/>
        </p:spPr>
        <p:txBody>
          <a:bodyPr wrap="none" lIns="0" tIns="0" rIns="0" bIns="0" rtlCol="0" anchor="t"/>
          <a:lstStyle/>
          <a:p>
            <a:pPr algn="ctr" defTabSz="761970">
              <a:lnSpc>
                <a:spcPts val="4541"/>
              </a:lnSpc>
            </a:pPr>
            <a:r>
              <a:rPr lang="en-US" sz="4541" dirty="0">
                <a:solidFill>
                  <a:srgbClr val="384653"/>
                </a:solidFill>
                <a:latin typeface="Host Grotesk Medium" pitchFamily="34" charset="0"/>
                <a:ea typeface="Host Grotesk Medium" pitchFamily="34" charset="-122"/>
                <a:cs typeface="Host Grotesk Medium" pitchFamily="34" charset="-120"/>
              </a:rPr>
              <a:t>1</a:t>
            </a:r>
            <a:endParaRPr lang="en-US" sz="4541" dirty="0">
              <a:solidFill>
                <a:prstClr val="black"/>
              </a:solidFill>
              <a:latin typeface="Calibri" panose="020F0502020204030204"/>
            </a:endParaRPr>
          </a:p>
        </p:txBody>
      </p:sp>
      <p:sp>
        <p:nvSpPr>
          <p:cNvPr id="8" name="Text 5"/>
          <p:cNvSpPr/>
          <p:nvPr/>
        </p:nvSpPr>
        <p:spPr>
          <a:xfrm>
            <a:off x="4380012" y="2175173"/>
            <a:ext cx="2188468" cy="273546"/>
          </a:xfrm>
          <a:prstGeom prst="rect">
            <a:avLst/>
          </a:prstGeom>
          <a:noFill/>
          <a:ln/>
        </p:spPr>
        <p:txBody>
          <a:bodyPr wrap="none" lIns="0" tIns="0" rIns="0" bIns="0" rtlCol="0" anchor="t"/>
          <a:lstStyle/>
          <a:p>
            <a:pPr algn="ctr" defTabSz="761970">
              <a:lnSpc>
                <a:spcPts val="2125"/>
              </a:lnSpc>
            </a:pPr>
            <a:r>
              <a:rPr lang="en-US" sz="1708" dirty="0">
                <a:solidFill>
                  <a:srgbClr val="384653"/>
                </a:solidFill>
                <a:latin typeface="Host Grotesk Medium" pitchFamily="34" charset="0"/>
                <a:ea typeface="Host Grotesk Medium" pitchFamily="34" charset="-122"/>
                <a:cs typeface="Host Grotesk Medium" pitchFamily="34" charset="-120"/>
              </a:rPr>
              <a:t>Daily Tablet</a:t>
            </a:r>
            <a:endParaRPr lang="en-US" sz="1708" dirty="0">
              <a:solidFill>
                <a:prstClr val="black"/>
              </a:solidFill>
              <a:latin typeface="Calibri" panose="020F0502020204030204"/>
            </a:endParaRPr>
          </a:p>
        </p:txBody>
      </p:sp>
      <p:sp>
        <p:nvSpPr>
          <p:cNvPr id="9" name="Text 6"/>
          <p:cNvSpPr/>
          <p:nvPr/>
        </p:nvSpPr>
        <p:spPr>
          <a:xfrm>
            <a:off x="3941267" y="2553693"/>
            <a:ext cx="3065958" cy="525264"/>
          </a:xfrm>
          <a:prstGeom prst="rect">
            <a:avLst/>
          </a:prstGeom>
          <a:noFill/>
          <a:ln/>
        </p:spPr>
        <p:txBody>
          <a:bodyPr wrap="square" lIns="0" tIns="0" rIns="0" bIns="0" rtlCol="0" anchor="t"/>
          <a:lstStyle/>
          <a:p>
            <a:pPr algn="ctr" defTabSz="761970">
              <a:lnSpc>
                <a:spcPts val="2042"/>
              </a:lnSpc>
            </a:pPr>
            <a:r>
              <a:rPr lang="en-US" sz="1375" dirty="0">
                <a:solidFill>
                  <a:srgbClr val="384653"/>
                </a:solidFill>
                <a:latin typeface="Roboto" pitchFamily="34" charset="0"/>
                <a:ea typeface="Roboto" pitchFamily="34" charset="-122"/>
                <a:cs typeface="Roboto" pitchFamily="34" charset="-120"/>
              </a:rPr>
              <a:t>Simplified regimen may enhance patient adherence</a:t>
            </a:r>
            <a:endParaRPr lang="en-US" sz="1375" dirty="0">
              <a:solidFill>
                <a:prstClr val="black"/>
              </a:solidFill>
              <a:latin typeface="Calibri" panose="020F0502020204030204"/>
            </a:endParaRPr>
          </a:p>
        </p:txBody>
      </p:sp>
      <p:sp>
        <p:nvSpPr>
          <p:cNvPr id="10" name="Text 7"/>
          <p:cNvSpPr/>
          <p:nvPr/>
        </p:nvSpPr>
        <p:spPr>
          <a:xfrm>
            <a:off x="2249736" y="3098503"/>
            <a:ext cx="3065958" cy="577751"/>
          </a:xfrm>
          <a:prstGeom prst="rect">
            <a:avLst/>
          </a:prstGeom>
          <a:noFill/>
          <a:ln/>
        </p:spPr>
        <p:txBody>
          <a:bodyPr wrap="none" lIns="0" tIns="0" rIns="0" bIns="0" rtlCol="0" anchor="t"/>
          <a:lstStyle/>
          <a:p>
            <a:pPr algn="ctr" defTabSz="761970">
              <a:lnSpc>
                <a:spcPts val="4541"/>
              </a:lnSpc>
            </a:pPr>
            <a:r>
              <a:rPr lang="en-US" sz="4541" dirty="0">
                <a:solidFill>
                  <a:srgbClr val="384653"/>
                </a:solidFill>
                <a:latin typeface="Host Grotesk Medium" pitchFamily="34" charset="0"/>
                <a:ea typeface="Host Grotesk Medium" pitchFamily="34" charset="-122"/>
                <a:cs typeface="Host Grotesk Medium" pitchFamily="34" charset="-120"/>
              </a:rPr>
              <a:t>0</a:t>
            </a:r>
            <a:endParaRPr lang="en-US" sz="4541" dirty="0">
              <a:solidFill>
                <a:prstClr val="black"/>
              </a:solidFill>
              <a:latin typeface="Calibri" panose="020F0502020204030204"/>
            </a:endParaRPr>
          </a:p>
        </p:txBody>
      </p:sp>
      <p:sp>
        <p:nvSpPr>
          <p:cNvPr id="11" name="Text 8"/>
          <p:cNvSpPr/>
          <p:nvPr/>
        </p:nvSpPr>
        <p:spPr>
          <a:xfrm>
            <a:off x="2688482" y="3895031"/>
            <a:ext cx="2188468" cy="273546"/>
          </a:xfrm>
          <a:prstGeom prst="rect">
            <a:avLst/>
          </a:prstGeom>
          <a:noFill/>
          <a:ln/>
        </p:spPr>
        <p:txBody>
          <a:bodyPr wrap="none" lIns="0" tIns="0" rIns="0" bIns="0" rtlCol="0" anchor="t"/>
          <a:lstStyle/>
          <a:p>
            <a:pPr algn="ctr" defTabSz="761970">
              <a:lnSpc>
                <a:spcPts val="2125"/>
              </a:lnSpc>
            </a:pPr>
            <a:r>
              <a:rPr lang="en-US" sz="1708" dirty="0">
                <a:solidFill>
                  <a:srgbClr val="384653"/>
                </a:solidFill>
                <a:latin typeface="Host Grotesk Medium" pitchFamily="34" charset="0"/>
                <a:ea typeface="Host Grotesk Medium" pitchFamily="34" charset="-122"/>
                <a:cs typeface="Host Grotesk Medium" pitchFamily="34" charset="-120"/>
              </a:rPr>
              <a:t>Deficiencies</a:t>
            </a:r>
            <a:endParaRPr lang="en-US" sz="1708" dirty="0">
              <a:solidFill>
                <a:prstClr val="black"/>
              </a:solidFill>
              <a:latin typeface="Calibri" panose="020F0502020204030204"/>
            </a:endParaRPr>
          </a:p>
        </p:txBody>
      </p:sp>
      <p:sp>
        <p:nvSpPr>
          <p:cNvPr id="12" name="Text 9"/>
          <p:cNvSpPr/>
          <p:nvPr/>
        </p:nvSpPr>
        <p:spPr>
          <a:xfrm>
            <a:off x="2249735" y="4273552"/>
            <a:ext cx="3424671" cy="525264"/>
          </a:xfrm>
          <a:prstGeom prst="rect">
            <a:avLst/>
          </a:prstGeom>
          <a:noFill/>
          <a:ln/>
        </p:spPr>
        <p:txBody>
          <a:bodyPr wrap="square" lIns="0" tIns="0" rIns="0" bIns="0" rtlCol="0" anchor="t"/>
          <a:lstStyle/>
          <a:p>
            <a:pPr algn="ctr" defTabSz="761970">
              <a:lnSpc>
                <a:spcPts val="2042"/>
              </a:lnSpc>
            </a:pPr>
            <a:r>
              <a:rPr lang="en-US" sz="2400" b="1" dirty="0">
                <a:solidFill>
                  <a:srgbClr val="384653"/>
                </a:solidFill>
                <a:latin typeface="Roboto" pitchFamily="34" charset="0"/>
                <a:ea typeface="Roboto" pitchFamily="34" charset="-122"/>
                <a:cs typeface="Roboto" pitchFamily="34" charset="-120"/>
              </a:rPr>
              <a:t>No nutrient deficiencies </a:t>
            </a:r>
            <a:r>
              <a:rPr lang="en-US" sz="1375" dirty="0">
                <a:solidFill>
                  <a:srgbClr val="384653"/>
                </a:solidFill>
                <a:latin typeface="Roboto" pitchFamily="34" charset="0"/>
                <a:ea typeface="Roboto" pitchFamily="34" charset="-122"/>
                <a:cs typeface="Roboto" pitchFamily="34" charset="-120"/>
              </a:rPr>
              <a:t>detected with proper supplementation</a:t>
            </a:r>
            <a:endParaRPr lang="en-US" sz="1375" dirty="0">
              <a:solidFill>
                <a:prstClr val="black"/>
              </a:solidFill>
              <a:latin typeface="Calibri" panose="020F0502020204030204"/>
            </a:endParaRPr>
          </a:p>
        </p:txBody>
      </p:sp>
      <p:sp>
        <p:nvSpPr>
          <p:cNvPr id="13" name="Text 10"/>
          <p:cNvSpPr/>
          <p:nvPr/>
        </p:nvSpPr>
        <p:spPr>
          <a:xfrm>
            <a:off x="612775" y="5071143"/>
            <a:ext cx="6394450" cy="787896"/>
          </a:xfrm>
          <a:prstGeom prst="rect">
            <a:avLst/>
          </a:prstGeom>
          <a:noFill/>
          <a:ln/>
        </p:spPr>
        <p:txBody>
          <a:bodyPr wrap="square" lIns="0" tIns="0" rIns="0" bIns="0" rtlCol="0" anchor="t"/>
          <a:lstStyle/>
          <a:p>
            <a:pPr algn="ctr" defTabSz="761970">
              <a:lnSpc>
                <a:spcPts val="2042"/>
              </a:lnSpc>
            </a:pPr>
            <a:r>
              <a:rPr lang="en-US" sz="2000" b="1" dirty="0">
                <a:solidFill>
                  <a:srgbClr val="384653"/>
                </a:solidFill>
                <a:latin typeface="Roboto" pitchFamily="34" charset="0"/>
                <a:ea typeface="Roboto" pitchFamily="34" charset="-122"/>
                <a:cs typeface="Roboto" pitchFamily="34" charset="-120"/>
              </a:rPr>
              <a:t>Ensuring patients' compliance with multiple supplements can be challenging. Simplifying the regimen into a single product enhances adherence and minimizes the risk of nutritional deficits.</a:t>
            </a:r>
            <a:endParaRPr lang="en-US" sz="2000" b="1" dirty="0">
              <a:solidFill>
                <a:prstClr val="black"/>
              </a:solidFill>
              <a:latin typeface="Calibri" panose="020F0502020204030204"/>
            </a:endParaRPr>
          </a:p>
        </p:txBody>
      </p:sp>
      <p:pic>
        <p:nvPicPr>
          <p:cNvPr id="14" name="Immagine 13">
            <a:extLst>
              <a:ext uri="{FF2B5EF4-FFF2-40B4-BE49-F238E27FC236}">
                <a16:creationId xmlns:a16="http://schemas.microsoft.com/office/drawing/2014/main" id="{01EC4AAE-7F3B-F59A-D289-68725C3F37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800600" cy="6858000"/>
          </a:xfrm>
          <a:prstGeom prst="rect">
            <a:avLst/>
          </a:prstGeom>
        </p:spPr>
      </p:pic>
      <p:sp>
        <p:nvSpPr>
          <p:cNvPr id="3" name="Text 0"/>
          <p:cNvSpPr/>
          <p:nvPr/>
        </p:nvSpPr>
        <p:spPr>
          <a:xfrm>
            <a:off x="5233492" y="1247577"/>
            <a:ext cx="4725492" cy="590649"/>
          </a:xfrm>
          <a:prstGeom prst="rect">
            <a:avLst/>
          </a:prstGeom>
          <a:noFill/>
          <a:ln/>
        </p:spPr>
        <p:txBody>
          <a:bodyPr wrap="none" lIns="0" tIns="0" rIns="0" bIns="0" rtlCol="0" anchor="t"/>
          <a:lstStyle/>
          <a:p>
            <a:pPr defTabSz="761970">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Clinical Implications</a:t>
            </a:r>
            <a:endParaRPr lang="en-US" sz="3708" dirty="0">
              <a:solidFill>
                <a:prstClr val="black"/>
              </a:solidFill>
              <a:latin typeface="Calibri" panose="020F0502020204030204"/>
            </a:endParaRPr>
          </a:p>
        </p:txBody>
      </p:sp>
      <p:sp>
        <p:nvSpPr>
          <p:cNvPr id="4" name="Shape 1"/>
          <p:cNvSpPr/>
          <p:nvPr/>
        </p:nvSpPr>
        <p:spPr>
          <a:xfrm>
            <a:off x="5233492" y="2121694"/>
            <a:ext cx="3054053" cy="1933278"/>
          </a:xfrm>
          <a:prstGeom prst="roundRect">
            <a:avLst>
              <a:gd name="adj" fmla="val 4106"/>
            </a:avLst>
          </a:prstGeom>
          <a:solidFill>
            <a:srgbClr val="D9EDF2"/>
          </a:solidFill>
          <a:ln w="7620">
            <a:solidFill>
              <a:srgbClr val="BFD3D8"/>
            </a:solidFill>
            <a:prstDash val="solid"/>
          </a:ln>
        </p:spPr>
        <p:txBody>
          <a:bodyPr/>
          <a:lstStyle/>
          <a:p>
            <a:pPr defTabSz="761970"/>
            <a:endParaRPr lang="it-IT" sz="1500">
              <a:solidFill>
                <a:prstClr val="black"/>
              </a:solidFill>
              <a:latin typeface="Calibri" panose="020F0502020204030204"/>
            </a:endParaRPr>
          </a:p>
        </p:txBody>
      </p:sp>
      <p:sp>
        <p:nvSpPr>
          <p:cNvPr id="5" name="Text 2"/>
          <p:cNvSpPr/>
          <p:nvPr/>
        </p:nvSpPr>
        <p:spPr>
          <a:xfrm>
            <a:off x="5428854" y="2317056"/>
            <a:ext cx="2362696"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Preventive Approach</a:t>
            </a:r>
            <a:endParaRPr lang="en-US" sz="1833" dirty="0">
              <a:solidFill>
                <a:prstClr val="black"/>
              </a:solidFill>
              <a:latin typeface="Calibri" panose="020F0502020204030204"/>
            </a:endParaRPr>
          </a:p>
        </p:txBody>
      </p:sp>
      <p:sp>
        <p:nvSpPr>
          <p:cNvPr id="6" name="Text 3"/>
          <p:cNvSpPr/>
          <p:nvPr/>
        </p:nvSpPr>
        <p:spPr>
          <a:xfrm>
            <a:off x="5428854" y="2725737"/>
            <a:ext cx="2663329" cy="1133872"/>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Early administration of targeted supplements after bariatric surgery is crucial to prevent micronutrient deficiencies.</a:t>
            </a:r>
            <a:endParaRPr lang="en-US" sz="1458" dirty="0">
              <a:solidFill>
                <a:prstClr val="black"/>
              </a:solidFill>
              <a:latin typeface="Calibri" panose="020F0502020204030204"/>
            </a:endParaRPr>
          </a:p>
        </p:txBody>
      </p:sp>
      <p:sp>
        <p:nvSpPr>
          <p:cNvPr id="7" name="Shape 4"/>
          <p:cNvSpPr/>
          <p:nvPr/>
        </p:nvSpPr>
        <p:spPr>
          <a:xfrm>
            <a:off x="8476556" y="2121694"/>
            <a:ext cx="3054053" cy="1933278"/>
          </a:xfrm>
          <a:prstGeom prst="roundRect">
            <a:avLst>
              <a:gd name="adj" fmla="val 4106"/>
            </a:avLst>
          </a:prstGeom>
          <a:solidFill>
            <a:srgbClr val="D9EDF2"/>
          </a:solidFill>
          <a:ln w="7620">
            <a:solidFill>
              <a:srgbClr val="BFD3D8"/>
            </a:solidFill>
            <a:prstDash val="solid"/>
          </a:ln>
        </p:spPr>
        <p:txBody>
          <a:bodyPr/>
          <a:lstStyle/>
          <a:p>
            <a:pPr defTabSz="761970"/>
            <a:endParaRPr lang="it-IT" sz="1500">
              <a:solidFill>
                <a:prstClr val="black"/>
              </a:solidFill>
              <a:latin typeface="Calibri" panose="020F0502020204030204"/>
            </a:endParaRPr>
          </a:p>
        </p:txBody>
      </p:sp>
      <p:sp>
        <p:nvSpPr>
          <p:cNvPr id="8" name="Text 5"/>
          <p:cNvSpPr/>
          <p:nvPr/>
        </p:nvSpPr>
        <p:spPr>
          <a:xfrm>
            <a:off x="8671918" y="2317056"/>
            <a:ext cx="2362696"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Personalized Dosing</a:t>
            </a:r>
            <a:endParaRPr lang="en-US" sz="1833" dirty="0">
              <a:solidFill>
                <a:prstClr val="black"/>
              </a:solidFill>
              <a:latin typeface="Calibri" panose="020F0502020204030204"/>
            </a:endParaRPr>
          </a:p>
        </p:txBody>
      </p:sp>
      <p:sp>
        <p:nvSpPr>
          <p:cNvPr id="9" name="Text 6"/>
          <p:cNvSpPr/>
          <p:nvPr/>
        </p:nvSpPr>
        <p:spPr>
          <a:xfrm>
            <a:off x="8671918" y="2725737"/>
            <a:ext cx="2663329" cy="1133872"/>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Regular monitoring allows adjustment of supplement formulation based on individual patient needs.</a:t>
            </a:r>
            <a:endParaRPr lang="en-US" sz="1458" dirty="0">
              <a:solidFill>
                <a:prstClr val="black"/>
              </a:solidFill>
              <a:latin typeface="Calibri" panose="020F0502020204030204"/>
            </a:endParaRPr>
          </a:p>
        </p:txBody>
      </p:sp>
      <p:sp>
        <p:nvSpPr>
          <p:cNvPr id="10" name="Shape 7"/>
          <p:cNvSpPr/>
          <p:nvPr/>
        </p:nvSpPr>
        <p:spPr>
          <a:xfrm>
            <a:off x="5233492" y="4243982"/>
            <a:ext cx="6297018" cy="1366342"/>
          </a:xfrm>
          <a:prstGeom prst="roundRect">
            <a:avLst>
              <a:gd name="adj" fmla="val 5810"/>
            </a:avLst>
          </a:prstGeom>
          <a:solidFill>
            <a:srgbClr val="D9EDF2"/>
          </a:solidFill>
          <a:ln w="7620">
            <a:solidFill>
              <a:srgbClr val="BFD3D8"/>
            </a:solidFill>
            <a:prstDash val="solid"/>
          </a:ln>
        </p:spPr>
        <p:txBody>
          <a:bodyPr/>
          <a:lstStyle/>
          <a:p>
            <a:pPr defTabSz="761970"/>
            <a:endParaRPr lang="it-IT" sz="1500">
              <a:solidFill>
                <a:prstClr val="black"/>
              </a:solidFill>
              <a:latin typeface="Calibri" panose="020F0502020204030204"/>
            </a:endParaRPr>
          </a:p>
        </p:txBody>
      </p:sp>
      <p:sp>
        <p:nvSpPr>
          <p:cNvPr id="11" name="Text 8"/>
          <p:cNvSpPr/>
          <p:nvPr/>
        </p:nvSpPr>
        <p:spPr>
          <a:xfrm>
            <a:off x="5428854" y="4439344"/>
            <a:ext cx="2362696"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Healthcare Costs</a:t>
            </a:r>
            <a:endParaRPr lang="en-US" sz="1833" dirty="0">
              <a:solidFill>
                <a:prstClr val="black"/>
              </a:solidFill>
              <a:latin typeface="Calibri" panose="020F0502020204030204"/>
            </a:endParaRPr>
          </a:p>
        </p:txBody>
      </p:sp>
      <p:sp>
        <p:nvSpPr>
          <p:cNvPr id="12" name="Text 9"/>
          <p:cNvSpPr/>
          <p:nvPr/>
        </p:nvSpPr>
        <p:spPr>
          <a:xfrm>
            <a:off x="5428854" y="4848027"/>
            <a:ext cx="5906294" cy="566936"/>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Preventing nutritional deficiencies may reduce emergency admissions, hospitalizations, and treatment expenses.</a:t>
            </a:r>
            <a:endParaRPr lang="en-US" sz="1458" dirty="0">
              <a:solidFill>
                <a:prstClr val="black"/>
              </a:solidFill>
              <a:latin typeface="Calibri" panose="020F0502020204030204"/>
            </a:endParaRPr>
          </a:p>
        </p:txBody>
      </p:sp>
      <p:pic>
        <p:nvPicPr>
          <p:cNvPr id="13" name="Immagine 12">
            <a:extLst>
              <a:ext uri="{FF2B5EF4-FFF2-40B4-BE49-F238E27FC236}">
                <a16:creationId xmlns:a16="http://schemas.microsoft.com/office/drawing/2014/main" id="{B32E988E-B60A-DAC0-D284-C465164A1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91400" y="0"/>
            <a:ext cx="4800600" cy="6858000"/>
          </a:xfrm>
          <a:prstGeom prst="rect">
            <a:avLst/>
          </a:prstGeom>
        </p:spPr>
      </p:pic>
      <p:sp>
        <p:nvSpPr>
          <p:cNvPr id="3" name="Text 0"/>
          <p:cNvSpPr/>
          <p:nvPr/>
        </p:nvSpPr>
        <p:spPr>
          <a:xfrm>
            <a:off x="589161" y="747911"/>
            <a:ext cx="6314381" cy="526058"/>
          </a:xfrm>
          <a:prstGeom prst="rect">
            <a:avLst/>
          </a:prstGeom>
          <a:noFill/>
          <a:ln/>
        </p:spPr>
        <p:txBody>
          <a:bodyPr wrap="none" lIns="0" tIns="0" rIns="0" bIns="0" rtlCol="0" anchor="t"/>
          <a:lstStyle/>
          <a:p>
            <a:pPr defTabSz="761970">
              <a:lnSpc>
                <a:spcPts val="4125"/>
              </a:lnSpc>
            </a:pPr>
            <a:r>
              <a:rPr lang="en-US" sz="3292" dirty="0">
                <a:solidFill>
                  <a:srgbClr val="2E3C4E"/>
                </a:solidFill>
                <a:latin typeface="Host Grotesk Medium" pitchFamily="34" charset="0"/>
                <a:ea typeface="Host Grotesk Medium" pitchFamily="34" charset="-122"/>
                <a:cs typeface="Host Grotesk Medium" pitchFamily="34" charset="-120"/>
              </a:rPr>
              <a:t>Recommended Supplementation</a:t>
            </a:r>
            <a:endParaRPr lang="en-US" sz="3292" dirty="0">
              <a:solidFill>
                <a:prstClr val="black"/>
              </a:solidFill>
              <a:latin typeface="Calibri" panose="020F0502020204030204"/>
            </a:endParaRPr>
          </a:p>
        </p:txBody>
      </p:sp>
      <p:sp>
        <p:nvSpPr>
          <p:cNvPr id="4" name="Shape 1"/>
          <p:cNvSpPr/>
          <p:nvPr/>
        </p:nvSpPr>
        <p:spPr>
          <a:xfrm>
            <a:off x="589161" y="1526481"/>
            <a:ext cx="6441678" cy="4583608"/>
          </a:xfrm>
          <a:prstGeom prst="roundRect">
            <a:avLst>
              <a:gd name="adj" fmla="val 1543"/>
            </a:avLst>
          </a:prstGeom>
          <a:noFill/>
          <a:ln w="7620">
            <a:solidFill>
              <a:srgbClr val="000000">
                <a:alpha val="8000"/>
              </a:srgbClr>
            </a:solidFill>
            <a:prstDash val="solid"/>
          </a:ln>
        </p:spPr>
        <p:txBody>
          <a:bodyPr/>
          <a:lstStyle/>
          <a:p>
            <a:pPr defTabSz="761970"/>
            <a:endParaRPr lang="it-IT" sz="1500">
              <a:solidFill>
                <a:prstClr val="black"/>
              </a:solidFill>
              <a:latin typeface="Calibri" panose="020F0502020204030204"/>
            </a:endParaRPr>
          </a:p>
        </p:txBody>
      </p:sp>
      <p:sp>
        <p:nvSpPr>
          <p:cNvPr id="5" name="Shape 2"/>
          <p:cNvSpPr/>
          <p:nvPr/>
        </p:nvSpPr>
        <p:spPr>
          <a:xfrm>
            <a:off x="595511" y="1532831"/>
            <a:ext cx="6428283" cy="719733"/>
          </a:xfrm>
          <a:prstGeom prst="rect">
            <a:avLst/>
          </a:prstGeom>
          <a:solidFill>
            <a:srgbClr val="FFFFFF">
              <a:alpha val="4000"/>
            </a:srgbClr>
          </a:solidFill>
          <a:ln/>
        </p:spPr>
        <p:txBody>
          <a:bodyPr/>
          <a:lstStyle/>
          <a:p>
            <a:pPr defTabSz="761970"/>
            <a:endParaRPr lang="it-IT" sz="1500">
              <a:solidFill>
                <a:prstClr val="black"/>
              </a:solidFill>
              <a:latin typeface="Calibri" panose="020F0502020204030204"/>
            </a:endParaRPr>
          </a:p>
        </p:txBody>
      </p:sp>
      <p:sp>
        <p:nvSpPr>
          <p:cNvPr id="6" name="Text 3"/>
          <p:cNvSpPr/>
          <p:nvPr/>
        </p:nvSpPr>
        <p:spPr>
          <a:xfrm>
            <a:off x="764481" y="1640185"/>
            <a:ext cx="1802805" cy="252512"/>
          </a:xfrm>
          <a:prstGeom prst="rect">
            <a:avLst/>
          </a:prstGeom>
          <a:noFill/>
          <a:ln/>
        </p:spPr>
        <p:txBody>
          <a:bodyPr wrap="none" lIns="0" tIns="0" rIns="0" bIns="0" rtlCol="0" anchor="t"/>
          <a:lstStyle/>
          <a:p>
            <a:pPr defTabSz="761970">
              <a:lnSpc>
                <a:spcPts val="1958"/>
              </a:lnSpc>
            </a:pPr>
            <a:r>
              <a:rPr lang="en-US" sz="1292" dirty="0">
                <a:solidFill>
                  <a:srgbClr val="384653"/>
                </a:solidFill>
                <a:latin typeface="Roboto" pitchFamily="34" charset="0"/>
                <a:ea typeface="Roboto" pitchFamily="34" charset="-122"/>
                <a:cs typeface="Roboto" pitchFamily="34" charset="-120"/>
              </a:rPr>
              <a:t>Nutrient</a:t>
            </a:r>
            <a:endParaRPr lang="en-US" sz="1292" dirty="0">
              <a:solidFill>
                <a:prstClr val="black"/>
              </a:solidFill>
              <a:latin typeface="Calibri" panose="020F0502020204030204"/>
            </a:endParaRPr>
          </a:p>
        </p:txBody>
      </p:sp>
      <p:sp>
        <p:nvSpPr>
          <p:cNvPr id="7" name="Text 4"/>
          <p:cNvSpPr/>
          <p:nvPr/>
        </p:nvSpPr>
        <p:spPr>
          <a:xfrm>
            <a:off x="2910185" y="1640185"/>
            <a:ext cx="1799630" cy="505023"/>
          </a:xfrm>
          <a:prstGeom prst="rect">
            <a:avLst/>
          </a:prstGeom>
          <a:noFill/>
          <a:ln/>
        </p:spPr>
        <p:txBody>
          <a:bodyPr wrap="square" lIns="0" tIns="0" rIns="0" bIns="0" rtlCol="0" anchor="t"/>
          <a:lstStyle/>
          <a:p>
            <a:pPr defTabSz="761970">
              <a:lnSpc>
                <a:spcPts val="1958"/>
              </a:lnSpc>
            </a:pPr>
            <a:r>
              <a:rPr lang="en-US" sz="1292" dirty="0">
                <a:solidFill>
                  <a:srgbClr val="384653"/>
                </a:solidFill>
                <a:latin typeface="Roboto" pitchFamily="34" charset="0"/>
                <a:ea typeface="Roboto" pitchFamily="34" charset="-122"/>
                <a:cs typeface="Roboto" pitchFamily="34" charset="-120"/>
              </a:rPr>
              <a:t>General Recommendation</a:t>
            </a:r>
            <a:endParaRPr lang="en-US" sz="1292" dirty="0">
              <a:solidFill>
                <a:prstClr val="black"/>
              </a:solidFill>
              <a:latin typeface="Calibri" panose="020F0502020204030204"/>
            </a:endParaRPr>
          </a:p>
        </p:txBody>
      </p:sp>
      <p:sp>
        <p:nvSpPr>
          <p:cNvPr id="8" name="Text 5"/>
          <p:cNvSpPr/>
          <p:nvPr/>
        </p:nvSpPr>
        <p:spPr>
          <a:xfrm>
            <a:off x="5052715" y="1640185"/>
            <a:ext cx="1802805" cy="252512"/>
          </a:xfrm>
          <a:prstGeom prst="rect">
            <a:avLst/>
          </a:prstGeom>
          <a:noFill/>
          <a:ln/>
        </p:spPr>
        <p:txBody>
          <a:bodyPr wrap="none" lIns="0" tIns="0" rIns="0" bIns="0" rtlCol="0" anchor="t"/>
          <a:lstStyle/>
          <a:p>
            <a:pPr defTabSz="761970">
              <a:lnSpc>
                <a:spcPts val="1958"/>
              </a:lnSpc>
            </a:pPr>
            <a:r>
              <a:rPr lang="en-US" sz="1292" dirty="0">
                <a:solidFill>
                  <a:srgbClr val="384653"/>
                </a:solidFill>
                <a:latin typeface="Roboto" pitchFamily="34" charset="0"/>
                <a:ea typeface="Roboto" pitchFamily="34" charset="-122"/>
                <a:cs typeface="Roboto" pitchFamily="34" charset="-120"/>
              </a:rPr>
              <a:t>Special Cases</a:t>
            </a:r>
            <a:endParaRPr lang="en-US" sz="1292" dirty="0">
              <a:solidFill>
                <a:prstClr val="black"/>
              </a:solidFill>
              <a:latin typeface="Calibri" panose="020F0502020204030204"/>
            </a:endParaRPr>
          </a:p>
        </p:txBody>
      </p:sp>
      <p:sp>
        <p:nvSpPr>
          <p:cNvPr id="9" name="Shape 6"/>
          <p:cNvSpPr/>
          <p:nvPr/>
        </p:nvSpPr>
        <p:spPr>
          <a:xfrm>
            <a:off x="595511" y="2252564"/>
            <a:ext cx="6428283" cy="719733"/>
          </a:xfrm>
          <a:prstGeom prst="rect">
            <a:avLst/>
          </a:prstGeom>
          <a:solidFill>
            <a:srgbClr val="000000">
              <a:alpha val="4000"/>
            </a:srgbClr>
          </a:solidFill>
          <a:ln/>
        </p:spPr>
        <p:txBody>
          <a:bodyPr/>
          <a:lstStyle/>
          <a:p>
            <a:pPr defTabSz="761970"/>
            <a:endParaRPr lang="it-IT" sz="1500">
              <a:solidFill>
                <a:prstClr val="black"/>
              </a:solidFill>
              <a:latin typeface="Calibri" panose="020F0502020204030204"/>
            </a:endParaRPr>
          </a:p>
        </p:txBody>
      </p:sp>
      <p:sp>
        <p:nvSpPr>
          <p:cNvPr id="10" name="Text 7"/>
          <p:cNvSpPr/>
          <p:nvPr/>
        </p:nvSpPr>
        <p:spPr>
          <a:xfrm>
            <a:off x="764481" y="2359918"/>
            <a:ext cx="1802805" cy="252512"/>
          </a:xfrm>
          <a:prstGeom prst="rect">
            <a:avLst/>
          </a:prstGeom>
          <a:noFill/>
          <a:ln/>
        </p:spPr>
        <p:txBody>
          <a:bodyPr wrap="none" lIns="0" tIns="0" rIns="0" bIns="0" rtlCol="0" anchor="t"/>
          <a:lstStyle/>
          <a:p>
            <a:pPr defTabSz="761970">
              <a:lnSpc>
                <a:spcPts val="1958"/>
              </a:lnSpc>
            </a:pPr>
            <a:r>
              <a:rPr lang="en-US" sz="1292" dirty="0">
                <a:solidFill>
                  <a:srgbClr val="384653"/>
                </a:solidFill>
                <a:latin typeface="Roboto" pitchFamily="34" charset="0"/>
                <a:ea typeface="Roboto" pitchFamily="34" charset="-122"/>
                <a:cs typeface="Roboto" pitchFamily="34" charset="-120"/>
              </a:rPr>
              <a:t>Iron</a:t>
            </a:r>
            <a:endParaRPr lang="en-US" sz="1292" dirty="0">
              <a:solidFill>
                <a:prstClr val="black"/>
              </a:solidFill>
              <a:latin typeface="Calibri" panose="020F0502020204030204"/>
            </a:endParaRPr>
          </a:p>
        </p:txBody>
      </p:sp>
      <p:sp>
        <p:nvSpPr>
          <p:cNvPr id="11" name="Text 8"/>
          <p:cNvSpPr/>
          <p:nvPr/>
        </p:nvSpPr>
        <p:spPr>
          <a:xfrm>
            <a:off x="2910185" y="2359918"/>
            <a:ext cx="1799630" cy="252512"/>
          </a:xfrm>
          <a:prstGeom prst="rect">
            <a:avLst/>
          </a:prstGeom>
          <a:noFill/>
          <a:ln/>
        </p:spPr>
        <p:txBody>
          <a:bodyPr wrap="none" lIns="0" tIns="0" rIns="0" bIns="0" rtlCol="0" anchor="t"/>
          <a:lstStyle/>
          <a:p>
            <a:pPr defTabSz="761970">
              <a:lnSpc>
                <a:spcPts val="1958"/>
              </a:lnSpc>
            </a:pPr>
            <a:r>
              <a:rPr lang="en-US" sz="1292" dirty="0">
                <a:solidFill>
                  <a:srgbClr val="384653"/>
                </a:solidFill>
                <a:latin typeface="Roboto" pitchFamily="34" charset="0"/>
                <a:ea typeface="Roboto" pitchFamily="34" charset="-122"/>
                <a:cs typeface="Roboto" pitchFamily="34" charset="-120"/>
              </a:rPr>
              <a:t>18 mg daily</a:t>
            </a:r>
            <a:endParaRPr lang="en-US" sz="1292" dirty="0">
              <a:solidFill>
                <a:prstClr val="black"/>
              </a:solidFill>
              <a:latin typeface="Calibri" panose="020F0502020204030204"/>
            </a:endParaRPr>
          </a:p>
        </p:txBody>
      </p:sp>
      <p:sp>
        <p:nvSpPr>
          <p:cNvPr id="12" name="Text 9"/>
          <p:cNvSpPr/>
          <p:nvPr/>
        </p:nvSpPr>
        <p:spPr>
          <a:xfrm>
            <a:off x="5052715" y="2359919"/>
            <a:ext cx="1802805" cy="505023"/>
          </a:xfrm>
          <a:prstGeom prst="rect">
            <a:avLst/>
          </a:prstGeom>
          <a:noFill/>
          <a:ln/>
        </p:spPr>
        <p:txBody>
          <a:bodyPr wrap="square" lIns="0" tIns="0" rIns="0" bIns="0" rtlCol="0" anchor="t"/>
          <a:lstStyle/>
          <a:p>
            <a:pPr defTabSz="761970">
              <a:lnSpc>
                <a:spcPts val="1958"/>
              </a:lnSpc>
            </a:pPr>
            <a:r>
              <a:rPr lang="en-US" sz="1292" dirty="0">
                <a:solidFill>
                  <a:srgbClr val="384653"/>
                </a:solidFill>
                <a:latin typeface="Roboto" pitchFamily="34" charset="0"/>
                <a:ea typeface="Roboto" pitchFamily="34" charset="-122"/>
                <a:cs typeface="Roboto" pitchFamily="34" charset="-120"/>
              </a:rPr>
              <a:t>45-60 mg for menstruating women</a:t>
            </a:r>
            <a:endParaRPr lang="en-US" sz="1292" dirty="0">
              <a:solidFill>
                <a:prstClr val="black"/>
              </a:solidFill>
              <a:latin typeface="Calibri" panose="020F0502020204030204"/>
            </a:endParaRPr>
          </a:p>
        </p:txBody>
      </p:sp>
      <p:sp>
        <p:nvSpPr>
          <p:cNvPr id="13" name="Shape 10"/>
          <p:cNvSpPr/>
          <p:nvPr/>
        </p:nvSpPr>
        <p:spPr>
          <a:xfrm>
            <a:off x="595511" y="2972296"/>
            <a:ext cx="6428283" cy="719733"/>
          </a:xfrm>
          <a:prstGeom prst="rect">
            <a:avLst/>
          </a:prstGeom>
          <a:solidFill>
            <a:srgbClr val="FFFFFF">
              <a:alpha val="4000"/>
            </a:srgbClr>
          </a:solidFill>
          <a:ln/>
        </p:spPr>
        <p:txBody>
          <a:bodyPr/>
          <a:lstStyle/>
          <a:p>
            <a:pPr defTabSz="761970"/>
            <a:endParaRPr lang="it-IT" sz="1500">
              <a:solidFill>
                <a:prstClr val="black"/>
              </a:solidFill>
              <a:latin typeface="Calibri" panose="020F0502020204030204"/>
            </a:endParaRPr>
          </a:p>
        </p:txBody>
      </p:sp>
      <p:sp>
        <p:nvSpPr>
          <p:cNvPr id="14" name="Text 11"/>
          <p:cNvSpPr/>
          <p:nvPr/>
        </p:nvSpPr>
        <p:spPr>
          <a:xfrm>
            <a:off x="764481" y="3079651"/>
            <a:ext cx="1802805" cy="252512"/>
          </a:xfrm>
          <a:prstGeom prst="rect">
            <a:avLst/>
          </a:prstGeom>
          <a:noFill/>
          <a:ln/>
        </p:spPr>
        <p:txBody>
          <a:bodyPr wrap="none" lIns="0" tIns="0" rIns="0" bIns="0" rtlCol="0" anchor="t"/>
          <a:lstStyle/>
          <a:p>
            <a:pPr defTabSz="761970">
              <a:lnSpc>
                <a:spcPts val="1958"/>
              </a:lnSpc>
            </a:pPr>
            <a:r>
              <a:rPr lang="en-US" sz="1292" dirty="0">
                <a:solidFill>
                  <a:srgbClr val="384653"/>
                </a:solidFill>
                <a:latin typeface="Roboto" pitchFamily="34" charset="0"/>
                <a:ea typeface="Roboto" pitchFamily="34" charset="-122"/>
                <a:cs typeface="Roboto" pitchFamily="34" charset="-120"/>
              </a:rPr>
              <a:t>Vitamin B12</a:t>
            </a:r>
            <a:endParaRPr lang="en-US" sz="1292" dirty="0">
              <a:solidFill>
                <a:prstClr val="black"/>
              </a:solidFill>
              <a:latin typeface="Calibri" panose="020F0502020204030204"/>
            </a:endParaRPr>
          </a:p>
        </p:txBody>
      </p:sp>
      <p:sp>
        <p:nvSpPr>
          <p:cNvPr id="15" name="Text 12"/>
          <p:cNvSpPr/>
          <p:nvPr/>
        </p:nvSpPr>
        <p:spPr>
          <a:xfrm>
            <a:off x="2910185" y="3079651"/>
            <a:ext cx="1799630" cy="252512"/>
          </a:xfrm>
          <a:prstGeom prst="rect">
            <a:avLst/>
          </a:prstGeom>
          <a:noFill/>
          <a:ln/>
        </p:spPr>
        <p:txBody>
          <a:bodyPr wrap="none" lIns="0" tIns="0" rIns="0" bIns="0" rtlCol="0" anchor="t"/>
          <a:lstStyle/>
          <a:p>
            <a:pPr defTabSz="761970">
              <a:lnSpc>
                <a:spcPts val="1958"/>
              </a:lnSpc>
            </a:pPr>
            <a:r>
              <a:rPr lang="en-US" sz="1292" dirty="0">
                <a:solidFill>
                  <a:srgbClr val="384653"/>
                </a:solidFill>
                <a:latin typeface="Roboto" pitchFamily="34" charset="0"/>
                <a:ea typeface="Roboto" pitchFamily="34" charset="-122"/>
                <a:cs typeface="Roboto" pitchFamily="34" charset="-120"/>
              </a:rPr>
              <a:t>350-1000 μg daily oral</a:t>
            </a:r>
            <a:endParaRPr lang="en-US" sz="1292" dirty="0">
              <a:solidFill>
                <a:prstClr val="black"/>
              </a:solidFill>
              <a:latin typeface="Calibri" panose="020F0502020204030204"/>
            </a:endParaRPr>
          </a:p>
        </p:txBody>
      </p:sp>
      <p:sp>
        <p:nvSpPr>
          <p:cNvPr id="16" name="Text 13"/>
          <p:cNvSpPr/>
          <p:nvPr/>
        </p:nvSpPr>
        <p:spPr>
          <a:xfrm>
            <a:off x="5052715" y="3079651"/>
            <a:ext cx="1802805" cy="505023"/>
          </a:xfrm>
          <a:prstGeom prst="rect">
            <a:avLst/>
          </a:prstGeom>
          <a:noFill/>
          <a:ln/>
        </p:spPr>
        <p:txBody>
          <a:bodyPr wrap="square" lIns="0" tIns="0" rIns="0" bIns="0" rtlCol="0" anchor="t"/>
          <a:lstStyle/>
          <a:p>
            <a:pPr defTabSz="761970">
              <a:lnSpc>
                <a:spcPts val="1958"/>
              </a:lnSpc>
            </a:pPr>
            <a:r>
              <a:rPr lang="en-US" sz="1292" dirty="0">
                <a:solidFill>
                  <a:srgbClr val="384653"/>
                </a:solidFill>
                <a:latin typeface="Roboto" pitchFamily="34" charset="0"/>
                <a:ea typeface="Roboto" pitchFamily="34" charset="-122"/>
                <a:cs typeface="Roboto" pitchFamily="34" charset="-120"/>
              </a:rPr>
              <a:t>1000 μg monthly injection alternative</a:t>
            </a:r>
            <a:endParaRPr lang="en-US" sz="1292" dirty="0">
              <a:solidFill>
                <a:prstClr val="black"/>
              </a:solidFill>
              <a:latin typeface="Calibri" panose="020F0502020204030204"/>
            </a:endParaRPr>
          </a:p>
        </p:txBody>
      </p:sp>
      <p:sp>
        <p:nvSpPr>
          <p:cNvPr id="17" name="Shape 14"/>
          <p:cNvSpPr/>
          <p:nvPr/>
        </p:nvSpPr>
        <p:spPr>
          <a:xfrm>
            <a:off x="595511" y="3692030"/>
            <a:ext cx="6428283" cy="972244"/>
          </a:xfrm>
          <a:prstGeom prst="rect">
            <a:avLst/>
          </a:prstGeom>
          <a:solidFill>
            <a:srgbClr val="000000">
              <a:alpha val="4000"/>
            </a:srgbClr>
          </a:solidFill>
          <a:ln/>
        </p:spPr>
        <p:txBody>
          <a:bodyPr/>
          <a:lstStyle/>
          <a:p>
            <a:pPr defTabSz="761970"/>
            <a:endParaRPr lang="it-IT" sz="1500">
              <a:solidFill>
                <a:prstClr val="black"/>
              </a:solidFill>
              <a:latin typeface="Calibri" panose="020F0502020204030204"/>
            </a:endParaRPr>
          </a:p>
        </p:txBody>
      </p:sp>
      <p:sp>
        <p:nvSpPr>
          <p:cNvPr id="18" name="Text 15"/>
          <p:cNvSpPr/>
          <p:nvPr/>
        </p:nvSpPr>
        <p:spPr>
          <a:xfrm>
            <a:off x="764481" y="3799383"/>
            <a:ext cx="1802805" cy="252512"/>
          </a:xfrm>
          <a:prstGeom prst="rect">
            <a:avLst/>
          </a:prstGeom>
          <a:noFill/>
          <a:ln/>
        </p:spPr>
        <p:txBody>
          <a:bodyPr wrap="none" lIns="0" tIns="0" rIns="0" bIns="0" rtlCol="0" anchor="t"/>
          <a:lstStyle/>
          <a:p>
            <a:pPr defTabSz="761970">
              <a:lnSpc>
                <a:spcPts val="1958"/>
              </a:lnSpc>
            </a:pPr>
            <a:r>
              <a:rPr lang="en-US" sz="1292" dirty="0">
                <a:solidFill>
                  <a:srgbClr val="384653"/>
                </a:solidFill>
                <a:latin typeface="Roboto" pitchFamily="34" charset="0"/>
                <a:ea typeface="Roboto" pitchFamily="34" charset="-122"/>
                <a:cs typeface="Roboto" pitchFamily="34" charset="-120"/>
              </a:rPr>
              <a:t>Folic Acid</a:t>
            </a:r>
            <a:endParaRPr lang="en-US" sz="1292" dirty="0">
              <a:solidFill>
                <a:prstClr val="black"/>
              </a:solidFill>
              <a:latin typeface="Calibri" panose="020F0502020204030204"/>
            </a:endParaRPr>
          </a:p>
        </p:txBody>
      </p:sp>
      <p:sp>
        <p:nvSpPr>
          <p:cNvPr id="19" name="Text 16"/>
          <p:cNvSpPr/>
          <p:nvPr/>
        </p:nvSpPr>
        <p:spPr>
          <a:xfrm>
            <a:off x="2910185" y="3799383"/>
            <a:ext cx="1799630" cy="252512"/>
          </a:xfrm>
          <a:prstGeom prst="rect">
            <a:avLst/>
          </a:prstGeom>
          <a:noFill/>
          <a:ln/>
        </p:spPr>
        <p:txBody>
          <a:bodyPr wrap="none" lIns="0" tIns="0" rIns="0" bIns="0" rtlCol="0" anchor="t"/>
          <a:lstStyle/>
          <a:p>
            <a:pPr defTabSz="761970">
              <a:lnSpc>
                <a:spcPts val="1958"/>
              </a:lnSpc>
            </a:pPr>
            <a:r>
              <a:rPr lang="en-US" sz="1292" dirty="0">
                <a:solidFill>
                  <a:srgbClr val="384653"/>
                </a:solidFill>
                <a:latin typeface="Roboto" pitchFamily="34" charset="0"/>
                <a:ea typeface="Roboto" pitchFamily="34" charset="-122"/>
                <a:cs typeface="Roboto" pitchFamily="34" charset="-120"/>
              </a:rPr>
              <a:t>400-800 μg daily</a:t>
            </a:r>
            <a:endParaRPr lang="en-US" sz="1292" dirty="0">
              <a:solidFill>
                <a:prstClr val="black"/>
              </a:solidFill>
              <a:latin typeface="Calibri" panose="020F0502020204030204"/>
            </a:endParaRPr>
          </a:p>
        </p:txBody>
      </p:sp>
      <p:sp>
        <p:nvSpPr>
          <p:cNvPr id="20" name="Text 17"/>
          <p:cNvSpPr/>
          <p:nvPr/>
        </p:nvSpPr>
        <p:spPr>
          <a:xfrm>
            <a:off x="5052715" y="3799383"/>
            <a:ext cx="1802805" cy="757535"/>
          </a:xfrm>
          <a:prstGeom prst="rect">
            <a:avLst/>
          </a:prstGeom>
          <a:noFill/>
          <a:ln/>
        </p:spPr>
        <p:txBody>
          <a:bodyPr wrap="square" lIns="0" tIns="0" rIns="0" bIns="0" rtlCol="0" anchor="t"/>
          <a:lstStyle/>
          <a:p>
            <a:pPr defTabSz="761970">
              <a:lnSpc>
                <a:spcPts val="1958"/>
              </a:lnSpc>
            </a:pPr>
            <a:r>
              <a:rPr lang="en-US" sz="1292" dirty="0">
                <a:solidFill>
                  <a:srgbClr val="384653"/>
                </a:solidFill>
                <a:latin typeface="Roboto" pitchFamily="34" charset="0"/>
                <a:ea typeface="Roboto" pitchFamily="34" charset="-122"/>
                <a:cs typeface="Roboto" pitchFamily="34" charset="-120"/>
              </a:rPr>
              <a:t>800-1000 μg for reproductive-age women</a:t>
            </a:r>
            <a:endParaRPr lang="en-US" sz="1292" dirty="0">
              <a:solidFill>
                <a:prstClr val="black"/>
              </a:solidFill>
              <a:latin typeface="Calibri" panose="020F0502020204030204"/>
            </a:endParaRPr>
          </a:p>
        </p:txBody>
      </p:sp>
      <p:sp>
        <p:nvSpPr>
          <p:cNvPr id="21" name="Shape 18"/>
          <p:cNvSpPr/>
          <p:nvPr/>
        </p:nvSpPr>
        <p:spPr>
          <a:xfrm>
            <a:off x="595511" y="4664274"/>
            <a:ext cx="6428283" cy="719733"/>
          </a:xfrm>
          <a:prstGeom prst="rect">
            <a:avLst/>
          </a:prstGeom>
          <a:solidFill>
            <a:srgbClr val="FFFFFF">
              <a:alpha val="4000"/>
            </a:srgbClr>
          </a:solidFill>
          <a:ln/>
        </p:spPr>
        <p:txBody>
          <a:bodyPr/>
          <a:lstStyle/>
          <a:p>
            <a:pPr defTabSz="761970"/>
            <a:endParaRPr lang="it-IT" sz="1500">
              <a:solidFill>
                <a:prstClr val="black"/>
              </a:solidFill>
              <a:latin typeface="Calibri" panose="020F0502020204030204"/>
            </a:endParaRPr>
          </a:p>
        </p:txBody>
      </p:sp>
      <p:sp>
        <p:nvSpPr>
          <p:cNvPr id="22" name="Text 19"/>
          <p:cNvSpPr/>
          <p:nvPr/>
        </p:nvSpPr>
        <p:spPr>
          <a:xfrm>
            <a:off x="764481" y="4771628"/>
            <a:ext cx="1802805" cy="252512"/>
          </a:xfrm>
          <a:prstGeom prst="rect">
            <a:avLst/>
          </a:prstGeom>
          <a:noFill/>
          <a:ln/>
        </p:spPr>
        <p:txBody>
          <a:bodyPr wrap="none" lIns="0" tIns="0" rIns="0" bIns="0" rtlCol="0" anchor="t"/>
          <a:lstStyle/>
          <a:p>
            <a:pPr defTabSz="761970">
              <a:lnSpc>
                <a:spcPts val="1958"/>
              </a:lnSpc>
            </a:pPr>
            <a:r>
              <a:rPr lang="en-US" sz="1292" dirty="0">
                <a:solidFill>
                  <a:srgbClr val="384653"/>
                </a:solidFill>
                <a:latin typeface="Roboto" pitchFamily="34" charset="0"/>
                <a:ea typeface="Roboto" pitchFamily="34" charset="-122"/>
                <a:cs typeface="Roboto" pitchFamily="34" charset="-120"/>
              </a:rPr>
              <a:t>Vitamin D</a:t>
            </a:r>
            <a:endParaRPr lang="en-US" sz="1292" dirty="0">
              <a:solidFill>
                <a:prstClr val="black"/>
              </a:solidFill>
              <a:latin typeface="Calibri" panose="020F0502020204030204"/>
            </a:endParaRPr>
          </a:p>
        </p:txBody>
      </p:sp>
      <p:sp>
        <p:nvSpPr>
          <p:cNvPr id="23" name="Text 20"/>
          <p:cNvSpPr/>
          <p:nvPr/>
        </p:nvSpPr>
        <p:spPr>
          <a:xfrm>
            <a:off x="2910185" y="4771628"/>
            <a:ext cx="1799630" cy="252512"/>
          </a:xfrm>
          <a:prstGeom prst="rect">
            <a:avLst/>
          </a:prstGeom>
          <a:noFill/>
          <a:ln/>
        </p:spPr>
        <p:txBody>
          <a:bodyPr wrap="none" lIns="0" tIns="0" rIns="0" bIns="0" rtlCol="0" anchor="t"/>
          <a:lstStyle/>
          <a:p>
            <a:pPr defTabSz="761970">
              <a:lnSpc>
                <a:spcPts val="1958"/>
              </a:lnSpc>
            </a:pPr>
            <a:r>
              <a:rPr lang="en-US" sz="1292" dirty="0">
                <a:solidFill>
                  <a:srgbClr val="384653"/>
                </a:solidFill>
                <a:latin typeface="Roboto" pitchFamily="34" charset="0"/>
                <a:ea typeface="Roboto" pitchFamily="34" charset="-122"/>
                <a:cs typeface="Roboto" pitchFamily="34" charset="-120"/>
              </a:rPr>
              <a:t>At least 2000 IU daily</a:t>
            </a:r>
            <a:endParaRPr lang="en-US" sz="1292" dirty="0">
              <a:solidFill>
                <a:prstClr val="black"/>
              </a:solidFill>
              <a:latin typeface="Calibri" panose="020F0502020204030204"/>
            </a:endParaRPr>
          </a:p>
        </p:txBody>
      </p:sp>
      <p:sp>
        <p:nvSpPr>
          <p:cNvPr id="24" name="Text 21"/>
          <p:cNvSpPr/>
          <p:nvPr/>
        </p:nvSpPr>
        <p:spPr>
          <a:xfrm>
            <a:off x="5052715" y="4771629"/>
            <a:ext cx="1802805" cy="505023"/>
          </a:xfrm>
          <a:prstGeom prst="rect">
            <a:avLst/>
          </a:prstGeom>
          <a:noFill/>
          <a:ln/>
        </p:spPr>
        <p:txBody>
          <a:bodyPr wrap="square" lIns="0" tIns="0" rIns="0" bIns="0" rtlCol="0" anchor="t"/>
          <a:lstStyle/>
          <a:p>
            <a:pPr defTabSz="761970">
              <a:lnSpc>
                <a:spcPts val="1958"/>
              </a:lnSpc>
            </a:pPr>
            <a:r>
              <a:rPr lang="en-US" sz="1292" dirty="0">
                <a:solidFill>
                  <a:srgbClr val="384653"/>
                </a:solidFill>
                <a:latin typeface="Roboto" pitchFamily="34" charset="0"/>
                <a:ea typeface="Roboto" pitchFamily="34" charset="-122"/>
                <a:cs typeface="Roboto" pitchFamily="34" charset="-120"/>
              </a:rPr>
              <a:t>Higher doses for severe deficiency</a:t>
            </a:r>
            <a:endParaRPr lang="en-US" sz="1292" dirty="0">
              <a:solidFill>
                <a:prstClr val="black"/>
              </a:solidFill>
              <a:latin typeface="Calibri" panose="020F0502020204030204"/>
            </a:endParaRPr>
          </a:p>
        </p:txBody>
      </p:sp>
      <p:sp>
        <p:nvSpPr>
          <p:cNvPr id="25" name="Shape 22"/>
          <p:cNvSpPr/>
          <p:nvPr/>
        </p:nvSpPr>
        <p:spPr>
          <a:xfrm>
            <a:off x="595511" y="5384006"/>
            <a:ext cx="6428283" cy="719733"/>
          </a:xfrm>
          <a:prstGeom prst="rect">
            <a:avLst/>
          </a:prstGeom>
          <a:solidFill>
            <a:srgbClr val="000000">
              <a:alpha val="4000"/>
            </a:srgbClr>
          </a:solidFill>
          <a:ln/>
        </p:spPr>
        <p:txBody>
          <a:bodyPr/>
          <a:lstStyle/>
          <a:p>
            <a:pPr defTabSz="761970"/>
            <a:endParaRPr lang="it-IT" sz="1500">
              <a:solidFill>
                <a:prstClr val="black"/>
              </a:solidFill>
              <a:latin typeface="Calibri" panose="020F0502020204030204"/>
            </a:endParaRPr>
          </a:p>
        </p:txBody>
      </p:sp>
      <p:sp>
        <p:nvSpPr>
          <p:cNvPr id="26" name="Text 23"/>
          <p:cNvSpPr/>
          <p:nvPr/>
        </p:nvSpPr>
        <p:spPr>
          <a:xfrm>
            <a:off x="764481" y="5491361"/>
            <a:ext cx="1802805" cy="252512"/>
          </a:xfrm>
          <a:prstGeom prst="rect">
            <a:avLst/>
          </a:prstGeom>
          <a:noFill/>
          <a:ln/>
        </p:spPr>
        <p:txBody>
          <a:bodyPr wrap="none" lIns="0" tIns="0" rIns="0" bIns="0" rtlCol="0" anchor="t"/>
          <a:lstStyle/>
          <a:p>
            <a:pPr defTabSz="761970">
              <a:lnSpc>
                <a:spcPts val="1958"/>
              </a:lnSpc>
            </a:pPr>
            <a:r>
              <a:rPr lang="en-US" sz="1292" dirty="0">
                <a:solidFill>
                  <a:srgbClr val="384653"/>
                </a:solidFill>
                <a:latin typeface="Roboto" pitchFamily="34" charset="0"/>
                <a:ea typeface="Roboto" pitchFamily="34" charset="-122"/>
                <a:cs typeface="Roboto" pitchFamily="34" charset="-120"/>
              </a:rPr>
              <a:t>Thiamine</a:t>
            </a:r>
            <a:endParaRPr lang="en-US" sz="1292" dirty="0">
              <a:solidFill>
                <a:prstClr val="black"/>
              </a:solidFill>
              <a:latin typeface="Calibri" panose="020F0502020204030204"/>
            </a:endParaRPr>
          </a:p>
        </p:txBody>
      </p:sp>
      <p:sp>
        <p:nvSpPr>
          <p:cNvPr id="27" name="Text 24"/>
          <p:cNvSpPr/>
          <p:nvPr/>
        </p:nvSpPr>
        <p:spPr>
          <a:xfrm>
            <a:off x="2910185" y="5491361"/>
            <a:ext cx="1799630" cy="252512"/>
          </a:xfrm>
          <a:prstGeom prst="rect">
            <a:avLst/>
          </a:prstGeom>
          <a:noFill/>
          <a:ln/>
        </p:spPr>
        <p:txBody>
          <a:bodyPr wrap="none" lIns="0" tIns="0" rIns="0" bIns="0" rtlCol="0" anchor="t"/>
          <a:lstStyle/>
          <a:p>
            <a:pPr defTabSz="761970">
              <a:lnSpc>
                <a:spcPts val="1958"/>
              </a:lnSpc>
            </a:pPr>
            <a:r>
              <a:rPr lang="en-US" sz="1292" dirty="0">
                <a:solidFill>
                  <a:srgbClr val="384653"/>
                </a:solidFill>
                <a:latin typeface="Roboto" pitchFamily="34" charset="0"/>
                <a:ea typeface="Roboto" pitchFamily="34" charset="-122"/>
                <a:cs typeface="Roboto" pitchFamily="34" charset="-120"/>
              </a:rPr>
              <a:t>1.2-10 mg daily</a:t>
            </a:r>
            <a:endParaRPr lang="en-US" sz="1292" dirty="0">
              <a:solidFill>
                <a:prstClr val="black"/>
              </a:solidFill>
              <a:latin typeface="Calibri" panose="020F0502020204030204"/>
            </a:endParaRPr>
          </a:p>
        </p:txBody>
      </p:sp>
      <p:sp>
        <p:nvSpPr>
          <p:cNvPr id="28" name="Text 25"/>
          <p:cNvSpPr/>
          <p:nvPr/>
        </p:nvSpPr>
        <p:spPr>
          <a:xfrm>
            <a:off x="5052715" y="5491361"/>
            <a:ext cx="1802805" cy="505023"/>
          </a:xfrm>
          <a:prstGeom prst="rect">
            <a:avLst/>
          </a:prstGeom>
          <a:noFill/>
          <a:ln/>
        </p:spPr>
        <p:txBody>
          <a:bodyPr wrap="square" lIns="0" tIns="0" rIns="0" bIns="0" rtlCol="0" anchor="t"/>
          <a:lstStyle/>
          <a:p>
            <a:pPr defTabSz="761970">
              <a:lnSpc>
                <a:spcPts val="1958"/>
              </a:lnSpc>
            </a:pPr>
            <a:r>
              <a:rPr lang="en-US" sz="1292" dirty="0">
                <a:solidFill>
                  <a:srgbClr val="384653"/>
                </a:solidFill>
                <a:latin typeface="Roboto" pitchFamily="34" charset="0"/>
                <a:ea typeface="Roboto" pitchFamily="34" charset="-122"/>
                <a:cs typeface="Roboto" pitchFamily="34" charset="-120"/>
              </a:rPr>
              <a:t>Higher doses for deficiency symptoms</a:t>
            </a:r>
            <a:endParaRPr lang="en-US" sz="1292" dirty="0">
              <a:solidFill>
                <a:prstClr val="black"/>
              </a:solidFill>
              <a:latin typeface="Calibri" panose="020F0502020204030204"/>
            </a:endParaRPr>
          </a:p>
        </p:txBody>
      </p:sp>
      <p:pic>
        <p:nvPicPr>
          <p:cNvPr id="29" name="Immagine 28">
            <a:extLst>
              <a:ext uri="{FF2B5EF4-FFF2-40B4-BE49-F238E27FC236}">
                <a16:creationId xmlns:a16="http://schemas.microsoft.com/office/drawing/2014/main" id="{4E69D181-578F-8AB5-F8A5-FCF6769B01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0" descr="preencoded.png">
            <a:extLst>
              <a:ext uri="{FF2B5EF4-FFF2-40B4-BE49-F238E27FC236}">
                <a16:creationId xmlns:a16="http://schemas.microsoft.com/office/drawing/2014/main" id="{8058E107-1B40-B196-4DBC-57A8FA74D75D}"/>
              </a:ext>
            </a:extLst>
          </p:cNvPr>
          <p:cNvPicPr>
            <a:picLocks noChangeAspect="1"/>
          </p:cNvPicPr>
          <p:nvPr/>
        </p:nvPicPr>
        <p:blipFill>
          <a:blip r:embed="rId3"/>
          <a:stretch>
            <a:fillRect/>
          </a:stretch>
        </p:blipFill>
        <p:spPr>
          <a:xfrm>
            <a:off x="0" y="0"/>
            <a:ext cx="4800600" cy="6858000"/>
          </a:xfrm>
          <a:prstGeom prst="rect">
            <a:avLst/>
          </a:prstGeom>
        </p:spPr>
      </p:pic>
      <p:sp>
        <p:nvSpPr>
          <p:cNvPr id="3" name="Text 0"/>
          <p:cNvSpPr/>
          <p:nvPr/>
        </p:nvSpPr>
        <p:spPr>
          <a:xfrm>
            <a:off x="5128915" y="683121"/>
            <a:ext cx="3977978" cy="497185"/>
          </a:xfrm>
          <a:prstGeom prst="rect">
            <a:avLst/>
          </a:prstGeom>
          <a:noFill/>
          <a:ln/>
        </p:spPr>
        <p:txBody>
          <a:bodyPr wrap="none" lIns="0" tIns="0" rIns="0" bIns="0" rtlCol="0" anchor="t"/>
          <a:lstStyle/>
          <a:p>
            <a:pPr defTabSz="761970">
              <a:lnSpc>
                <a:spcPts val="3875"/>
              </a:lnSpc>
            </a:pPr>
            <a:r>
              <a:rPr lang="en-US" sz="3125" dirty="0">
                <a:solidFill>
                  <a:srgbClr val="2E3C4E"/>
                </a:solidFill>
                <a:latin typeface="Host Grotesk Medium" pitchFamily="34" charset="0"/>
                <a:ea typeface="Host Grotesk Medium" pitchFamily="34" charset="-122"/>
                <a:cs typeface="Host Grotesk Medium" pitchFamily="34" charset="-120"/>
              </a:rPr>
              <a:t>Study Conclusion</a:t>
            </a:r>
            <a:endParaRPr lang="en-US" sz="3125" dirty="0">
              <a:solidFill>
                <a:prstClr val="black"/>
              </a:solidFill>
              <a:latin typeface="Calibri" panose="020F0502020204030204"/>
            </a:endParaRPr>
          </a:p>
        </p:txBody>
      </p:sp>
      <p:pic>
        <p:nvPicPr>
          <p:cNvPr id="4" name="Image 1" descr="preencoded.png"/>
          <p:cNvPicPr>
            <a:picLocks noChangeAspect="1"/>
          </p:cNvPicPr>
          <p:nvPr/>
        </p:nvPicPr>
        <p:blipFill>
          <a:blip r:embed="rId4"/>
          <a:stretch>
            <a:fillRect/>
          </a:stretch>
        </p:blipFill>
        <p:spPr>
          <a:xfrm>
            <a:off x="5128915" y="1418928"/>
            <a:ext cx="397768" cy="397768"/>
          </a:xfrm>
          <a:prstGeom prst="rect">
            <a:avLst/>
          </a:prstGeom>
        </p:spPr>
      </p:pic>
      <p:sp>
        <p:nvSpPr>
          <p:cNvPr id="5" name="Text 1"/>
          <p:cNvSpPr/>
          <p:nvPr/>
        </p:nvSpPr>
        <p:spPr>
          <a:xfrm>
            <a:off x="5128916" y="1975744"/>
            <a:ext cx="1988939" cy="248643"/>
          </a:xfrm>
          <a:prstGeom prst="rect">
            <a:avLst/>
          </a:prstGeom>
          <a:noFill/>
          <a:ln/>
        </p:spPr>
        <p:txBody>
          <a:bodyPr wrap="none" lIns="0" tIns="0" rIns="0" bIns="0" rtlCol="0" anchor="t"/>
          <a:lstStyle/>
          <a:p>
            <a:pPr defTabSz="761970">
              <a:lnSpc>
                <a:spcPts val="1917"/>
              </a:lnSpc>
            </a:pPr>
            <a:r>
              <a:rPr lang="en-US" sz="1542" dirty="0">
                <a:solidFill>
                  <a:srgbClr val="384653"/>
                </a:solidFill>
                <a:latin typeface="Host Grotesk Medium" pitchFamily="34" charset="0"/>
                <a:ea typeface="Host Grotesk Medium" pitchFamily="34" charset="-122"/>
                <a:cs typeface="Host Grotesk Medium" pitchFamily="34" charset="-120"/>
              </a:rPr>
              <a:t>Effective Prevention</a:t>
            </a:r>
            <a:endParaRPr lang="en-US" sz="1542" dirty="0">
              <a:solidFill>
                <a:prstClr val="black"/>
              </a:solidFill>
              <a:latin typeface="Calibri" panose="020F0502020204030204"/>
            </a:endParaRPr>
          </a:p>
        </p:txBody>
      </p:sp>
      <p:sp>
        <p:nvSpPr>
          <p:cNvPr id="6" name="Text 2"/>
          <p:cNvSpPr/>
          <p:nvPr/>
        </p:nvSpPr>
        <p:spPr>
          <a:xfrm>
            <a:off x="5128915" y="2319833"/>
            <a:ext cx="2036168" cy="1193602"/>
          </a:xfrm>
          <a:prstGeom prst="rect">
            <a:avLst/>
          </a:prstGeom>
          <a:noFill/>
          <a:ln/>
        </p:spPr>
        <p:txBody>
          <a:bodyPr wrap="square" lIns="0" tIns="0" rIns="0" bIns="0" rtlCol="0" anchor="t"/>
          <a:lstStyle/>
          <a:p>
            <a:pPr defTabSz="761970">
              <a:lnSpc>
                <a:spcPts val="1875"/>
              </a:lnSpc>
            </a:pPr>
            <a:r>
              <a:rPr lang="en-US" sz="1250" dirty="0">
                <a:solidFill>
                  <a:srgbClr val="384653"/>
                </a:solidFill>
                <a:latin typeface="Roboto" pitchFamily="34" charset="0"/>
                <a:ea typeface="Roboto" pitchFamily="34" charset="-122"/>
                <a:cs typeface="Roboto" pitchFamily="34" charset="-120"/>
              </a:rPr>
              <a:t>Bariatrifast administration was associated with normal values of essential micronutrients throughout the follow-up period.</a:t>
            </a:r>
            <a:endParaRPr lang="en-US" sz="1250" dirty="0">
              <a:solidFill>
                <a:prstClr val="black"/>
              </a:solidFill>
              <a:latin typeface="Calibri" panose="020F0502020204030204"/>
            </a:endParaRPr>
          </a:p>
        </p:txBody>
      </p:sp>
      <p:sp>
        <p:nvSpPr>
          <p:cNvPr id="9" name="Text 4"/>
          <p:cNvSpPr/>
          <p:nvPr/>
        </p:nvSpPr>
        <p:spPr>
          <a:xfrm>
            <a:off x="7363917" y="1975744"/>
            <a:ext cx="1988939" cy="248643"/>
          </a:xfrm>
          <a:prstGeom prst="rect">
            <a:avLst/>
          </a:prstGeom>
          <a:noFill/>
          <a:ln/>
        </p:spPr>
        <p:txBody>
          <a:bodyPr wrap="none" lIns="0" tIns="0" rIns="0" bIns="0" rtlCol="0" anchor="t"/>
          <a:lstStyle/>
          <a:p>
            <a:pPr defTabSz="761970">
              <a:lnSpc>
                <a:spcPts val="1917"/>
              </a:lnSpc>
            </a:pPr>
            <a:r>
              <a:rPr lang="en-US" sz="1542" dirty="0">
                <a:solidFill>
                  <a:srgbClr val="384653"/>
                </a:solidFill>
                <a:latin typeface="Host Grotesk Medium" pitchFamily="34" charset="0"/>
                <a:ea typeface="Host Grotesk Medium" pitchFamily="34" charset="-122"/>
                <a:cs typeface="Host Grotesk Medium" pitchFamily="34" charset="-120"/>
              </a:rPr>
              <a:t>Well Tolerated</a:t>
            </a:r>
            <a:endParaRPr lang="en-US" sz="1542" dirty="0">
              <a:solidFill>
                <a:prstClr val="black"/>
              </a:solidFill>
              <a:latin typeface="Calibri" panose="020F0502020204030204"/>
            </a:endParaRPr>
          </a:p>
        </p:txBody>
      </p:sp>
      <p:sp>
        <p:nvSpPr>
          <p:cNvPr id="10" name="Text 5"/>
          <p:cNvSpPr/>
          <p:nvPr/>
        </p:nvSpPr>
        <p:spPr>
          <a:xfrm>
            <a:off x="7363917" y="2319833"/>
            <a:ext cx="2036168" cy="954882"/>
          </a:xfrm>
          <a:prstGeom prst="rect">
            <a:avLst/>
          </a:prstGeom>
          <a:noFill/>
          <a:ln/>
        </p:spPr>
        <p:txBody>
          <a:bodyPr wrap="square" lIns="0" tIns="0" rIns="0" bIns="0" rtlCol="0" anchor="t"/>
          <a:lstStyle/>
          <a:p>
            <a:pPr defTabSz="761970">
              <a:lnSpc>
                <a:spcPts val="1875"/>
              </a:lnSpc>
            </a:pPr>
            <a:r>
              <a:rPr lang="en-US" sz="1250" dirty="0">
                <a:solidFill>
                  <a:srgbClr val="384653"/>
                </a:solidFill>
                <a:latin typeface="Roboto" pitchFamily="34" charset="0"/>
                <a:ea typeface="Roboto" pitchFamily="34" charset="-122"/>
                <a:cs typeface="Roboto" pitchFamily="34" charset="-120"/>
              </a:rPr>
              <a:t>No adverse events or gastrointestinal side effects were reported during the study.</a:t>
            </a:r>
            <a:endParaRPr lang="en-US" sz="1250" dirty="0">
              <a:solidFill>
                <a:prstClr val="black"/>
              </a:solidFill>
              <a:latin typeface="Calibri" panose="020F0502020204030204"/>
            </a:endParaRPr>
          </a:p>
        </p:txBody>
      </p:sp>
      <p:pic>
        <p:nvPicPr>
          <p:cNvPr id="11" name="Image 3" descr="preencoded.png"/>
          <p:cNvPicPr>
            <a:picLocks noChangeAspect="1"/>
          </p:cNvPicPr>
          <p:nvPr/>
        </p:nvPicPr>
        <p:blipFill>
          <a:blip r:embed="rId5"/>
          <a:stretch>
            <a:fillRect/>
          </a:stretch>
        </p:blipFill>
        <p:spPr>
          <a:xfrm>
            <a:off x="9598919" y="1418928"/>
            <a:ext cx="397768" cy="397768"/>
          </a:xfrm>
          <a:prstGeom prst="rect">
            <a:avLst/>
          </a:prstGeom>
        </p:spPr>
      </p:pic>
      <p:sp>
        <p:nvSpPr>
          <p:cNvPr id="12" name="Text 6"/>
          <p:cNvSpPr/>
          <p:nvPr/>
        </p:nvSpPr>
        <p:spPr>
          <a:xfrm>
            <a:off x="9598919" y="1975744"/>
            <a:ext cx="1988939" cy="248643"/>
          </a:xfrm>
          <a:prstGeom prst="rect">
            <a:avLst/>
          </a:prstGeom>
          <a:noFill/>
          <a:ln/>
        </p:spPr>
        <p:txBody>
          <a:bodyPr wrap="none" lIns="0" tIns="0" rIns="0" bIns="0" rtlCol="0" anchor="t"/>
          <a:lstStyle/>
          <a:p>
            <a:pPr defTabSz="761970">
              <a:lnSpc>
                <a:spcPts val="1917"/>
              </a:lnSpc>
            </a:pPr>
            <a:r>
              <a:rPr lang="en-US" sz="1542" dirty="0">
                <a:solidFill>
                  <a:srgbClr val="384653"/>
                </a:solidFill>
                <a:latin typeface="Host Grotesk Medium" pitchFamily="34" charset="0"/>
                <a:ea typeface="Host Grotesk Medium" pitchFamily="34" charset="-122"/>
                <a:cs typeface="Host Grotesk Medium" pitchFamily="34" charset="-120"/>
              </a:rPr>
              <a:t>High Compliance</a:t>
            </a:r>
            <a:endParaRPr lang="en-US" sz="1542" dirty="0">
              <a:solidFill>
                <a:prstClr val="black"/>
              </a:solidFill>
              <a:latin typeface="Calibri" panose="020F0502020204030204"/>
            </a:endParaRPr>
          </a:p>
        </p:txBody>
      </p:sp>
      <p:sp>
        <p:nvSpPr>
          <p:cNvPr id="13" name="Text 7"/>
          <p:cNvSpPr/>
          <p:nvPr/>
        </p:nvSpPr>
        <p:spPr>
          <a:xfrm>
            <a:off x="9598919" y="2319833"/>
            <a:ext cx="2036168" cy="954882"/>
          </a:xfrm>
          <a:prstGeom prst="rect">
            <a:avLst/>
          </a:prstGeom>
          <a:noFill/>
          <a:ln/>
        </p:spPr>
        <p:txBody>
          <a:bodyPr wrap="square" lIns="0" tIns="0" rIns="0" bIns="0" rtlCol="0" anchor="t"/>
          <a:lstStyle/>
          <a:p>
            <a:pPr defTabSz="761970">
              <a:lnSpc>
                <a:spcPts val="1875"/>
              </a:lnSpc>
            </a:pPr>
            <a:r>
              <a:rPr lang="en-US" sz="1250" dirty="0">
                <a:solidFill>
                  <a:srgbClr val="384653"/>
                </a:solidFill>
                <a:latin typeface="Roboto" pitchFamily="34" charset="0"/>
                <a:ea typeface="Roboto" pitchFamily="34" charset="-122"/>
                <a:cs typeface="Roboto" pitchFamily="34" charset="-120"/>
              </a:rPr>
              <a:t>Good adherence to oral supplementation was observed with the </a:t>
            </a:r>
            <a:r>
              <a:rPr lang="en-US" sz="2000" b="1" dirty="0">
                <a:solidFill>
                  <a:srgbClr val="384653"/>
                </a:solidFill>
                <a:latin typeface="Roboto" pitchFamily="34" charset="0"/>
                <a:ea typeface="Roboto" pitchFamily="34" charset="-122"/>
                <a:cs typeface="Roboto" pitchFamily="34" charset="-120"/>
              </a:rPr>
              <a:t>simplified </a:t>
            </a:r>
            <a:r>
              <a:rPr lang="en-US" sz="1250" dirty="0">
                <a:solidFill>
                  <a:srgbClr val="384653"/>
                </a:solidFill>
                <a:latin typeface="Roboto" pitchFamily="34" charset="0"/>
                <a:ea typeface="Roboto" pitchFamily="34" charset="-122"/>
                <a:cs typeface="Roboto" pitchFamily="34" charset="-120"/>
              </a:rPr>
              <a:t>single-tablet regimen.</a:t>
            </a:r>
            <a:endParaRPr lang="en-US" sz="1250" dirty="0">
              <a:solidFill>
                <a:prstClr val="black"/>
              </a:solidFill>
              <a:latin typeface="Calibri" panose="020F0502020204030204"/>
            </a:endParaRPr>
          </a:p>
        </p:txBody>
      </p:sp>
      <p:pic>
        <p:nvPicPr>
          <p:cNvPr id="14" name="Image 4" descr="preencoded.png"/>
          <p:cNvPicPr>
            <a:picLocks noChangeAspect="1"/>
          </p:cNvPicPr>
          <p:nvPr/>
        </p:nvPicPr>
        <p:blipFill>
          <a:blip r:embed="rId6"/>
          <a:stretch>
            <a:fillRect/>
          </a:stretch>
        </p:blipFill>
        <p:spPr>
          <a:xfrm>
            <a:off x="5128915" y="3831630"/>
            <a:ext cx="397768" cy="397768"/>
          </a:xfrm>
          <a:prstGeom prst="rect">
            <a:avLst/>
          </a:prstGeom>
        </p:spPr>
      </p:pic>
      <p:sp>
        <p:nvSpPr>
          <p:cNvPr id="15" name="Text 8"/>
          <p:cNvSpPr/>
          <p:nvPr/>
        </p:nvSpPr>
        <p:spPr>
          <a:xfrm>
            <a:off x="5128915" y="4247866"/>
            <a:ext cx="2254944" cy="497284"/>
          </a:xfrm>
          <a:prstGeom prst="rect">
            <a:avLst/>
          </a:prstGeom>
          <a:noFill/>
          <a:ln/>
        </p:spPr>
        <p:txBody>
          <a:bodyPr wrap="square" lIns="0" tIns="0" rIns="0" bIns="0" rtlCol="0" anchor="t"/>
          <a:lstStyle/>
          <a:p>
            <a:pPr defTabSz="761970">
              <a:lnSpc>
                <a:spcPts val="1917"/>
              </a:lnSpc>
            </a:pPr>
            <a:r>
              <a:rPr lang="en-US" sz="1542" dirty="0">
                <a:solidFill>
                  <a:srgbClr val="384653"/>
                </a:solidFill>
                <a:latin typeface="Host Grotesk Medium" pitchFamily="34" charset="0"/>
                <a:ea typeface="Host Grotesk Medium" pitchFamily="34" charset="-122"/>
                <a:cs typeface="Host Grotesk Medium" pitchFamily="34" charset="-120"/>
              </a:rPr>
              <a:t>Personalized Approach</a:t>
            </a:r>
            <a:endParaRPr lang="en-US" sz="1542" dirty="0">
              <a:solidFill>
                <a:prstClr val="black"/>
              </a:solidFill>
              <a:latin typeface="Calibri" panose="020F0502020204030204"/>
            </a:endParaRPr>
          </a:p>
        </p:txBody>
      </p:sp>
      <p:sp>
        <p:nvSpPr>
          <p:cNvPr id="16" name="Text 9"/>
          <p:cNvSpPr/>
          <p:nvPr/>
        </p:nvSpPr>
        <p:spPr>
          <a:xfrm>
            <a:off x="5128915" y="4695157"/>
            <a:ext cx="2036168" cy="1193602"/>
          </a:xfrm>
          <a:prstGeom prst="rect">
            <a:avLst/>
          </a:prstGeom>
          <a:noFill/>
          <a:ln/>
        </p:spPr>
        <p:txBody>
          <a:bodyPr wrap="square" lIns="0" tIns="0" rIns="0" bIns="0" rtlCol="0" anchor="t"/>
          <a:lstStyle/>
          <a:p>
            <a:pPr defTabSz="761970">
              <a:lnSpc>
                <a:spcPts val="1875"/>
              </a:lnSpc>
            </a:pPr>
            <a:r>
              <a:rPr lang="en-US" sz="1250" dirty="0">
                <a:solidFill>
                  <a:srgbClr val="384653"/>
                </a:solidFill>
                <a:latin typeface="Roboto" pitchFamily="34" charset="0"/>
                <a:ea typeface="Roboto" pitchFamily="34" charset="-122"/>
                <a:cs typeface="Roboto" pitchFamily="34" charset="-120"/>
              </a:rPr>
              <a:t>Monitoring allowed adjustment to lower-dose formula when needed for patients with elevated B12 levels.</a:t>
            </a:r>
            <a:endParaRPr lang="en-US" sz="1250" dirty="0">
              <a:solidFill>
                <a:prstClr val="black"/>
              </a:solidFill>
              <a:latin typeface="Calibri" panose="020F0502020204030204"/>
            </a:endParaRPr>
          </a:p>
        </p:txBody>
      </p:sp>
      <p:pic>
        <p:nvPicPr>
          <p:cNvPr id="17" name="Immagine 16">
            <a:extLst>
              <a:ext uri="{FF2B5EF4-FFF2-40B4-BE49-F238E27FC236}">
                <a16:creationId xmlns:a16="http://schemas.microsoft.com/office/drawing/2014/main" id="{B00E9DD0-92A7-D715-65D7-445042CA47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sp>
        <p:nvSpPr>
          <p:cNvPr id="18" name="Text 9">
            <a:extLst>
              <a:ext uri="{FF2B5EF4-FFF2-40B4-BE49-F238E27FC236}">
                <a16:creationId xmlns:a16="http://schemas.microsoft.com/office/drawing/2014/main" id="{FD82A17C-71E5-1D5D-5013-4A6E9547F8E3}"/>
              </a:ext>
            </a:extLst>
          </p:cNvPr>
          <p:cNvSpPr/>
          <p:nvPr/>
        </p:nvSpPr>
        <p:spPr>
          <a:xfrm>
            <a:off x="8088809" y="4320321"/>
            <a:ext cx="3546278" cy="1521436"/>
          </a:xfrm>
          <a:prstGeom prst="rect">
            <a:avLst/>
          </a:prstGeom>
          <a:noFill/>
          <a:ln/>
        </p:spPr>
        <p:txBody>
          <a:bodyPr wrap="square" lIns="0" tIns="0" rIns="0" bIns="0" rtlCol="0" anchor="t"/>
          <a:lstStyle/>
          <a:p>
            <a:pPr defTabSz="761970">
              <a:lnSpc>
                <a:spcPts val="1875"/>
              </a:lnSpc>
            </a:pPr>
            <a:r>
              <a:rPr lang="en-US" sz="1250" dirty="0">
                <a:solidFill>
                  <a:srgbClr val="384653"/>
                </a:solidFill>
                <a:latin typeface="Roboto" pitchFamily="34" charset="0"/>
                <a:ea typeface="Roboto" pitchFamily="34" charset="-122"/>
                <a:cs typeface="Roboto" pitchFamily="34" charset="-120"/>
              </a:rPr>
              <a:t>In the current study, the administration of </a:t>
            </a:r>
            <a:r>
              <a:rPr lang="en-US" sz="1250" dirty="0" err="1">
                <a:solidFill>
                  <a:srgbClr val="384653"/>
                </a:solidFill>
                <a:latin typeface="Roboto" pitchFamily="34" charset="0"/>
                <a:ea typeface="Roboto" pitchFamily="34" charset="-122"/>
                <a:cs typeface="Roboto" pitchFamily="34" charset="-120"/>
              </a:rPr>
              <a:t>Bariatrifast</a:t>
            </a:r>
            <a:r>
              <a:rPr lang="en-US" sz="1250" dirty="0">
                <a:solidFill>
                  <a:srgbClr val="384653"/>
                </a:solidFill>
                <a:latin typeface="Roboto" pitchFamily="34" charset="0"/>
                <a:ea typeface="Roboto" pitchFamily="34" charset="-122"/>
                <a:cs typeface="Roboto" pitchFamily="34" charset="-120"/>
              </a:rPr>
              <a:t> was associated with </a:t>
            </a:r>
            <a:r>
              <a:rPr lang="en-US" sz="1250" u="sng" dirty="0">
                <a:solidFill>
                  <a:srgbClr val="384653"/>
                </a:solidFill>
                <a:latin typeface="Roboto" pitchFamily="34" charset="0"/>
                <a:ea typeface="Roboto" pitchFamily="34" charset="-122"/>
                <a:cs typeface="Roboto" pitchFamily="34" charset="-120"/>
              </a:rPr>
              <a:t>normal values </a:t>
            </a:r>
            <a:r>
              <a:rPr lang="en-US" sz="1250" dirty="0">
                <a:solidFill>
                  <a:srgbClr val="384653"/>
                </a:solidFill>
                <a:latin typeface="Roboto" pitchFamily="34" charset="0"/>
                <a:ea typeface="Roboto" pitchFamily="34" charset="-122"/>
                <a:cs typeface="Roboto" pitchFamily="34" charset="-120"/>
              </a:rPr>
              <a:t>of vitamins and minerals in patients with obesity who underwent BS. A </a:t>
            </a:r>
            <a:r>
              <a:rPr lang="en-US" sz="1250" u="sng" dirty="0">
                <a:solidFill>
                  <a:srgbClr val="384653"/>
                </a:solidFill>
                <a:latin typeface="Roboto" pitchFamily="34" charset="0"/>
                <a:ea typeface="Roboto" pitchFamily="34" charset="-122"/>
                <a:cs typeface="Roboto" pitchFamily="34" charset="-120"/>
              </a:rPr>
              <a:t>satisfactory adherence </a:t>
            </a:r>
            <a:r>
              <a:rPr lang="en-US" sz="1250" dirty="0">
                <a:solidFill>
                  <a:srgbClr val="384653"/>
                </a:solidFill>
                <a:latin typeface="Roboto" pitchFamily="34" charset="0"/>
                <a:ea typeface="Roboto" pitchFamily="34" charset="-122"/>
                <a:cs typeface="Roboto" pitchFamily="34" charset="-120"/>
              </a:rPr>
              <a:t>to </a:t>
            </a:r>
            <a:r>
              <a:rPr lang="en-US" sz="1250" dirty="0" err="1">
                <a:solidFill>
                  <a:srgbClr val="384653"/>
                </a:solidFill>
                <a:latin typeface="Roboto" pitchFamily="34" charset="0"/>
                <a:ea typeface="Roboto" pitchFamily="34" charset="-122"/>
                <a:cs typeface="Roboto" pitchFamily="34" charset="-120"/>
              </a:rPr>
              <a:t>Bariatrifast</a:t>
            </a:r>
            <a:r>
              <a:rPr lang="en-US" sz="1250" dirty="0">
                <a:solidFill>
                  <a:srgbClr val="384653"/>
                </a:solidFill>
                <a:latin typeface="Roboto" pitchFamily="34" charset="0"/>
                <a:ea typeface="Roboto" pitchFamily="34" charset="-122"/>
                <a:cs typeface="Roboto" pitchFamily="34" charset="-120"/>
              </a:rPr>
              <a:t> treatment and its </a:t>
            </a:r>
            <a:r>
              <a:rPr lang="en-US" sz="1250" u="sng" dirty="0">
                <a:solidFill>
                  <a:srgbClr val="384653"/>
                </a:solidFill>
                <a:latin typeface="Roboto" pitchFamily="34" charset="0"/>
                <a:ea typeface="Roboto" pitchFamily="34" charset="-122"/>
                <a:cs typeface="Roboto" pitchFamily="34" charset="-120"/>
              </a:rPr>
              <a:t>safety</a:t>
            </a:r>
          </a:p>
          <a:p>
            <a:pPr defTabSz="761970">
              <a:lnSpc>
                <a:spcPts val="1875"/>
              </a:lnSpc>
            </a:pPr>
            <a:r>
              <a:rPr lang="en-US" sz="1250" dirty="0">
                <a:solidFill>
                  <a:srgbClr val="384653"/>
                </a:solidFill>
                <a:latin typeface="Roboto" pitchFamily="34" charset="0"/>
                <a:ea typeface="Roboto" pitchFamily="34" charset="-122"/>
                <a:cs typeface="Roboto" pitchFamily="34" charset="-120"/>
              </a:rPr>
              <a:t>were recorded</a:t>
            </a:r>
            <a:endParaRPr lang="en-US" sz="1250" dirty="0">
              <a:solidFill>
                <a:prstClr val="black"/>
              </a:solidFill>
              <a:latin typeface="Calibri" panose="020F0502020204030204"/>
            </a:endParaRPr>
          </a:p>
        </p:txBody>
      </p:sp>
      <p:pic>
        <p:nvPicPr>
          <p:cNvPr id="19" name="Image 1" descr="preencoded.png">
            <a:extLst>
              <a:ext uri="{FF2B5EF4-FFF2-40B4-BE49-F238E27FC236}">
                <a16:creationId xmlns:a16="http://schemas.microsoft.com/office/drawing/2014/main" id="{A66B0421-D66A-AE85-4879-84E84CDCC926}"/>
              </a:ext>
            </a:extLst>
          </p:cNvPr>
          <p:cNvPicPr>
            <a:picLocks noChangeAspect="1"/>
          </p:cNvPicPr>
          <p:nvPr/>
        </p:nvPicPr>
        <p:blipFill>
          <a:blip r:embed="rId4"/>
          <a:stretch>
            <a:fillRect/>
          </a:stretch>
        </p:blipFill>
        <p:spPr>
          <a:xfrm>
            <a:off x="8036483" y="3838074"/>
            <a:ext cx="397768" cy="397768"/>
          </a:xfrm>
          <a:prstGeom prst="rect">
            <a:avLst/>
          </a:prstGeom>
        </p:spPr>
      </p:pic>
      <p:pic>
        <p:nvPicPr>
          <p:cNvPr id="27" name="Image 2" descr="preencoded.png">
            <a:extLst>
              <a:ext uri="{FF2B5EF4-FFF2-40B4-BE49-F238E27FC236}">
                <a16:creationId xmlns:a16="http://schemas.microsoft.com/office/drawing/2014/main" id="{39CC6753-7E32-AED7-4094-630737498FB8}"/>
              </a:ext>
            </a:extLst>
          </p:cNvPr>
          <p:cNvPicPr>
            <a:picLocks noChangeAspect="1"/>
          </p:cNvPicPr>
          <p:nvPr/>
        </p:nvPicPr>
        <p:blipFill>
          <a:blip r:embed="rId8"/>
          <a:stretch>
            <a:fillRect/>
          </a:stretch>
        </p:blipFill>
        <p:spPr>
          <a:xfrm>
            <a:off x="7363917" y="1339374"/>
            <a:ext cx="477322" cy="47732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693639" y="3429000"/>
            <a:ext cx="6298251" cy="3227514"/>
          </a:xfrm>
        </p:spPr>
        <p:txBody>
          <a:bodyPr>
            <a:normAutofit/>
          </a:bodyPr>
          <a:lstStyle/>
          <a:p>
            <a:r>
              <a:rPr lang="it-IT" sz="4000" dirty="0"/>
              <a:t>Grazie</a:t>
            </a:r>
            <a:br>
              <a:rPr lang="it-IT" sz="4000" dirty="0"/>
            </a:br>
            <a:br>
              <a:rPr lang="it-IT" sz="4000" dirty="0"/>
            </a:br>
            <a:r>
              <a:rPr lang="it-IT" sz="4000" dirty="0"/>
              <a:t>r.bellini@ao-pisa.toscana.it</a:t>
            </a:r>
          </a:p>
        </p:txBody>
      </p:sp>
      <p:pic>
        <p:nvPicPr>
          <p:cNvPr id="2" name="Segnaposto contenuto 4" descr="Immagine che contiene testo, posando, diverso&#10;&#10;Descrizione generata automaticamente">
            <a:extLst>
              <a:ext uri="{FF2B5EF4-FFF2-40B4-BE49-F238E27FC236}">
                <a16:creationId xmlns:a16="http://schemas.microsoft.com/office/drawing/2014/main" id="{4A75099D-ABAB-45C8-E803-B113E1262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4072" y="488526"/>
            <a:ext cx="6497928" cy="4411292"/>
          </a:xfrm>
          <a:prstGeom prst="rect">
            <a:avLst/>
          </a:prstGeom>
        </p:spPr>
      </p:pic>
      <p:pic>
        <p:nvPicPr>
          <p:cNvPr id="4" name="Immagine 3" descr="Immagine che contiene vestiti, Viso umano, persona, sorriso">
            <a:extLst>
              <a:ext uri="{FF2B5EF4-FFF2-40B4-BE49-F238E27FC236}">
                <a16:creationId xmlns:a16="http://schemas.microsoft.com/office/drawing/2014/main" id="{066DC3BA-A462-317C-C236-D43696DC65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1578" y="420991"/>
            <a:ext cx="6298251" cy="2273181"/>
          </a:xfrm>
          <a:prstGeom prst="rect">
            <a:avLst/>
          </a:prstGeom>
        </p:spPr>
      </p:pic>
    </p:spTree>
    <p:extLst>
      <p:ext uri="{BB962C8B-B14F-4D97-AF65-F5344CB8AC3E}">
        <p14:creationId xmlns:p14="http://schemas.microsoft.com/office/powerpoint/2010/main" val="2729478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descr="Immagine che contiene testo, schermata, Carattere&#10;&#10;Il contenuto generato dall'IA potrebbe non essere corretto.">
            <a:extLst>
              <a:ext uri="{FF2B5EF4-FFF2-40B4-BE49-F238E27FC236}">
                <a16:creationId xmlns:a16="http://schemas.microsoft.com/office/drawing/2014/main" id="{F80AD2F5-EE49-0F16-83E4-367F5B12E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7937" y="0"/>
            <a:ext cx="7644063" cy="2633665"/>
          </a:xfrm>
          <a:prstGeom prst="rect">
            <a:avLst/>
          </a:prstGeom>
          <a:ln/>
        </p:spPr>
        <p:style>
          <a:lnRef idx="2">
            <a:schemeClr val="accent1"/>
          </a:lnRef>
          <a:fillRef idx="1">
            <a:schemeClr val="lt1"/>
          </a:fillRef>
          <a:effectRef idx="0">
            <a:schemeClr val="accent1"/>
          </a:effectRef>
          <a:fontRef idx="minor">
            <a:schemeClr val="dk1"/>
          </a:fontRef>
        </p:style>
      </p:pic>
      <p:sp>
        <p:nvSpPr>
          <p:cNvPr id="4" name="Shape 1"/>
          <p:cNvSpPr/>
          <p:nvPr/>
        </p:nvSpPr>
        <p:spPr>
          <a:xfrm>
            <a:off x="5209829" y="2755581"/>
            <a:ext cx="425252" cy="425252"/>
          </a:xfrm>
          <a:prstGeom prst="roundRect">
            <a:avLst>
              <a:gd name="adj" fmla="val 18669"/>
            </a:avLst>
          </a:prstGeom>
          <a:solidFill>
            <a:srgbClr val="D9EDF2"/>
          </a:solidFill>
          <a:ln w="7620">
            <a:solidFill>
              <a:srgbClr val="BFD3D8"/>
            </a:solidFill>
            <a:prstDash val="solid"/>
          </a:ln>
        </p:spPr>
        <p:txBody>
          <a:bodyPr/>
          <a:lstStyle/>
          <a:p>
            <a:pPr defTabSz="761970"/>
            <a:endParaRPr lang="it-IT" sz="1500">
              <a:solidFill>
                <a:prstClr val="black"/>
              </a:solidFill>
              <a:latin typeface="Calibri" panose="020F0502020204030204"/>
            </a:endParaRPr>
          </a:p>
        </p:txBody>
      </p:sp>
      <p:pic>
        <p:nvPicPr>
          <p:cNvPr id="5" name="Image 1" descr="preencoded.png"/>
          <p:cNvPicPr>
            <a:picLocks noChangeAspect="1"/>
          </p:cNvPicPr>
          <p:nvPr/>
        </p:nvPicPr>
        <p:blipFill>
          <a:blip r:embed="rId4"/>
          <a:stretch>
            <a:fillRect/>
          </a:stretch>
        </p:blipFill>
        <p:spPr>
          <a:xfrm>
            <a:off x="5292190" y="2782594"/>
            <a:ext cx="283468" cy="354409"/>
          </a:xfrm>
          <a:prstGeom prst="rect">
            <a:avLst/>
          </a:prstGeom>
        </p:spPr>
      </p:pic>
      <p:sp>
        <p:nvSpPr>
          <p:cNvPr id="6" name="Text 2"/>
          <p:cNvSpPr/>
          <p:nvPr/>
        </p:nvSpPr>
        <p:spPr>
          <a:xfrm>
            <a:off x="5835561" y="2812062"/>
            <a:ext cx="2362696"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Obesity Challenge</a:t>
            </a:r>
            <a:endParaRPr lang="en-US" sz="1833" dirty="0">
              <a:solidFill>
                <a:prstClr val="black"/>
              </a:solidFill>
              <a:latin typeface="Calibri" panose="020F0502020204030204"/>
            </a:endParaRPr>
          </a:p>
        </p:txBody>
      </p:sp>
      <p:sp>
        <p:nvSpPr>
          <p:cNvPr id="7" name="Text 3"/>
          <p:cNvSpPr/>
          <p:nvPr/>
        </p:nvSpPr>
        <p:spPr>
          <a:xfrm>
            <a:off x="5835561" y="3220743"/>
            <a:ext cx="2416175" cy="1133872"/>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Obesity affects approximately 13% of adults worldwide, with a BMI equal to or exceeding 30 kg/m².</a:t>
            </a:r>
            <a:endParaRPr lang="en-US" sz="1458" dirty="0">
              <a:solidFill>
                <a:prstClr val="black"/>
              </a:solidFill>
              <a:latin typeface="Calibri" panose="020F0502020204030204"/>
            </a:endParaRPr>
          </a:p>
        </p:txBody>
      </p:sp>
      <p:sp>
        <p:nvSpPr>
          <p:cNvPr id="8" name="Shape 4"/>
          <p:cNvSpPr/>
          <p:nvPr/>
        </p:nvSpPr>
        <p:spPr>
          <a:xfrm>
            <a:off x="8476507" y="2747073"/>
            <a:ext cx="425252" cy="425252"/>
          </a:xfrm>
          <a:prstGeom prst="roundRect">
            <a:avLst>
              <a:gd name="adj" fmla="val 18669"/>
            </a:avLst>
          </a:prstGeom>
          <a:solidFill>
            <a:srgbClr val="D9EDF2"/>
          </a:solidFill>
          <a:ln w="7620">
            <a:solidFill>
              <a:srgbClr val="BFD3D8"/>
            </a:solidFill>
            <a:prstDash val="solid"/>
          </a:ln>
        </p:spPr>
        <p:txBody>
          <a:bodyPr/>
          <a:lstStyle/>
          <a:p>
            <a:pPr defTabSz="761970"/>
            <a:endParaRPr lang="it-IT" sz="1500">
              <a:solidFill>
                <a:prstClr val="black"/>
              </a:solidFill>
              <a:latin typeface="Calibri" panose="020F0502020204030204"/>
            </a:endParaRPr>
          </a:p>
        </p:txBody>
      </p:sp>
      <p:pic>
        <p:nvPicPr>
          <p:cNvPr id="9" name="Image 2" descr="preencoded.png"/>
          <p:cNvPicPr>
            <a:picLocks noChangeAspect="1"/>
          </p:cNvPicPr>
          <p:nvPr/>
        </p:nvPicPr>
        <p:blipFill>
          <a:blip r:embed="rId5"/>
          <a:stretch>
            <a:fillRect/>
          </a:stretch>
        </p:blipFill>
        <p:spPr>
          <a:xfrm>
            <a:off x="8558868" y="2782594"/>
            <a:ext cx="283468" cy="354409"/>
          </a:xfrm>
          <a:prstGeom prst="rect">
            <a:avLst/>
          </a:prstGeom>
        </p:spPr>
      </p:pic>
      <p:sp>
        <p:nvSpPr>
          <p:cNvPr id="10" name="Text 5"/>
          <p:cNvSpPr/>
          <p:nvPr/>
        </p:nvSpPr>
        <p:spPr>
          <a:xfrm>
            <a:off x="9102239" y="2841728"/>
            <a:ext cx="2362696"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Surgical Solution</a:t>
            </a:r>
            <a:endParaRPr lang="en-US" sz="1833" dirty="0">
              <a:solidFill>
                <a:prstClr val="black"/>
              </a:solidFill>
              <a:latin typeface="Calibri" panose="020F0502020204030204"/>
            </a:endParaRPr>
          </a:p>
        </p:txBody>
      </p:sp>
      <p:sp>
        <p:nvSpPr>
          <p:cNvPr id="11" name="Text 6"/>
          <p:cNvSpPr/>
          <p:nvPr/>
        </p:nvSpPr>
        <p:spPr>
          <a:xfrm>
            <a:off x="9102239" y="3220743"/>
            <a:ext cx="2416175" cy="1417340"/>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Bariatric surgery is the most effective treatment for </a:t>
            </a:r>
            <a:r>
              <a:rPr lang="en-US" sz="2000" b="1" dirty="0">
                <a:solidFill>
                  <a:srgbClr val="384653"/>
                </a:solidFill>
                <a:latin typeface="Roboto" pitchFamily="34" charset="0"/>
                <a:ea typeface="Roboto" pitchFamily="34" charset="-122"/>
                <a:cs typeface="Roboto" pitchFamily="34" charset="-120"/>
              </a:rPr>
              <a:t>severe</a:t>
            </a:r>
            <a:r>
              <a:rPr lang="en-US" sz="1458" dirty="0">
                <a:solidFill>
                  <a:srgbClr val="384653"/>
                </a:solidFill>
                <a:latin typeface="Roboto" pitchFamily="34" charset="0"/>
                <a:ea typeface="Roboto" pitchFamily="34" charset="-122"/>
                <a:cs typeface="Roboto" pitchFamily="34" charset="-120"/>
              </a:rPr>
              <a:t> obesity (BMI ≥40 kg/m² or lower with comorbidities).</a:t>
            </a:r>
            <a:endParaRPr lang="en-US" sz="1458" dirty="0">
              <a:solidFill>
                <a:prstClr val="black"/>
              </a:solidFill>
              <a:latin typeface="Calibri" panose="020F0502020204030204"/>
            </a:endParaRPr>
          </a:p>
        </p:txBody>
      </p:sp>
      <p:sp>
        <p:nvSpPr>
          <p:cNvPr id="12" name="Shape 7"/>
          <p:cNvSpPr/>
          <p:nvPr/>
        </p:nvSpPr>
        <p:spPr>
          <a:xfrm>
            <a:off x="5233492" y="4480222"/>
            <a:ext cx="425252" cy="425252"/>
          </a:xfrm>
          <a:prstGeom prst="roundRect">
            <a:avLst>
              <a:gd name="adj" fmla="val 18669"/>
            </a:avLst>
          </a:prstGeom>
          <a:solidFill>
            <a:srgbClr val="D9EDF2"/>
          </a:solidFill>
          <a:ln w="7620">
            <a:solidFill>
              <a:srgbClr val="BFD3D8"/>
            </a:solidFill>
            <a:prstDash val="solid"/>
          </a:ln>
        </p:spPr>
        <p:txBody>
          <a:bodyPr/>
          <a:lstStyle/>
          <a:p>
            <a:pPr defTabSz="761970"/>
            <a:endParaRPr lang="it-IT" sz="1500">
              <a:solidFill>
                <a:prstClr val="black"/>
              </a:solidFill>
              <a:latin typeface="Calibri" panose="020F0502020204030204"/>
            </a:endParaRPr>
          </a:p>
        </p:txBody>
      </p:sp>
      <p:pic>
        <p:nvPicPr>
          <p:cNvPr id="13" name="Image 3" descr="preencoded.png"/>
          <p:cNvPicPr>
            <a:picLocks noChangeAspect="1"/>
          </p:cNvPicPr>
          <p:nvPr/>
        </p:nvPicPr>
        <p:blipFill>
          <a:blip r:embed="rId6"/>
          <a:stretch>
            <a:fillRect/>
          </a:stretch>
        </p:blipFill>
        <p:spPr>
          <a:xfrm>
            <a:off x="5304384" y="4515645"/>
            <a:ext cx="283468" cy="354409"/>
          </a:xfrm>
          <a:prstGeom prst="rect">
            <a:avLst/>
          </a:prstGeom>
        </p:spPr>
      </p:pic>
      <p:sp>
        <p:nvSpPr>
          <p:cNvPr id="14" name="Text 8"/>
          <p:cNvSpPr/>
          <p:nvPr/>
        </p:nvSpPr>
        <p:spPr>
          <a:xfrm>
            <a:off x="5847755" y="4545112"/>
            <a:ext cx="2362696" cy="295275"/>
          </a:xfrm>
          <a:prstGeom prst="rect">
            <a:avLst/>
          </a:prstGeom>
          <a:noFill/>
          <a:ln/>
        </p:spPr>
        <p:txBody>
          <a:bodyPr wrap="none" lIns="0" tIns="0" rIns="0" bIns="0" rtlCol="0" anchor="t"/>
          <a:lstStyle/>
          <a:p>
            <a:pPr defTabSz="761970">
              <a:lnSpc>
                <a:spcPts val="2292"/>
              </a:lnSpc>
            </a:pPr>
            <a:r>
              <a:rPr lang="en-US" sz="1833" b="1" dirty="0">
                <a:solidFill>
                  <a:srgbClr val="384653"/>
                </a:solidFill>
                <a:latin typeface="Host Grotesk Medium" pitchFamily="34" charset="0"/>
                <a:ea typeface="Host Grotesk Medium" pitchFamily="34" charset="-122"/>
                <a:cs typeface="Host Grotesk Medium" pitchFamily="34" charset="-120"/>
              </a:rPr>
              <a:t>Nutritional Concern</a:t>
            </a:r>
            <a:endParaRPr lang="en-US" sz="1833" b="1" dirty="0">
              <a:solidFill>
                <a:prstClr val="black"/>
              </a:solidFill>
              <a:latin typeface="Calibri" panose="020F0502020204030204"/>
            </a:endParaRPr>
          </a:p>
        </p:txBody>
      </p:sp>
      <p:sp>
        <p:nvSpPr>
          <p:cNvPr id="15" name="Text 9"/>
          <p:cNvSpPr/>
          <p:nvPr/>
        </p:nvSpPr>
        <p:spPr>
          <a:xfrm>
            <a:off x="5847756" y="4953795"/>
            <a:ext cx="5682754" cy="566936"/>
          </a:xfrm>
          <a:prstGeom prst="rect">
            <a:avLst/>
          </a:prstGeom>
          <a:noFill/>
          <a:ln/>
        </p:spPr>
        <p:txBody>
          <a:bodyPr wrap="square" lIns="0" tIns="0" rIns="0" bIns="0" rtlCol="0" anchor="t"/>
          <a:lstStyle/>
          <a:p>
            <a:pPr defTabSz="761970">
              <a:lnSpc>
                <a:spcPts val="2208"/>
              </a:lnSpc>
            </a:pPr>
            <a:r>
              <a:rPr lang="en-US" sz="2000" b="1" dirty="0">
                <a:solidFill>
                  <a:srgbClr val="384653"/>
                </a:solidFill>
                <a:latin typeface="Roboto" pitchFamily="34" charset="0"/>
                <a:ea typeface="Roboto" pitchFamily="34" charset="-122"/>
                <a:cs typeface="Roboto" pitchFamily="34" charset="-120"/>
              </a:rPr>
              <a:t>Surgery may lead to micronutrient deficiencies due to reduced intake and altered absorption.</a:t>
            </a:r>
            <a:endParaRPr lang="en-US" sz="2000" b="1" dirty="0">
              <a:solidFill>
                <a:prstClr val="black"/>
              </a:solidFill>
              <a:latin typeface="Calibri" panose="020F0502020204030204"/>
            </a:endParaRPr>
          </a:p>
        </p:txBody>
      </p:sp>
      <p:pic>
        <p:nvPicPr>
          <p:cNvPr id="16" name="Image 0" descr="preencoded.png">
            <a:extLst>
              <a:ext uri="{FF2B5EF4-FFF2-40B4-BE49-F238E27FC236}">
                <a16:creationId xmlns:a16="http://schemas.microsoft.com/office/drawing/2014/main" id="{498594FE-5061-6E98-E6EA-27F8E7027D09}"/>
              </a:ext>
            </a:extLst>
          </p:cNvPr>
          <p:cNvPicPr>
            <a:picLocks noChangeAspect="1"/>
          </p:cNvPicPr>
          <p:nvPr/>
        </p:nvPicPr>
        <p:blipFill>
          <a:blip r:embed="rId7"/>
          <a:stretch>
            <a:fillRect/>
          </a:stretch>
        </p:blipFill>
        <p:spPr>
          <a:xfrm>
            <a:off x="0" y="0"/>
            <a:ext cx="4800600" cy="6858000"/>
          </a:xfrm>
          <a:prstGeom prst="rect">
            <a:avLst/>
          </a:prstGeom>
        </p:spPr>
      </p:pic>
      <p:pic>
        <p:nvPicPr>
          <p:cNvPr id="17" name="Immagine 16">
            <a:extLst>
              <a:ext uri="{FF2B5EF4-FFF2-40B4-BE49-F238E27FC236}">
                <a16:creationId xmlns:a16="http://schemas.microsoft.com/office/drawing/2014/main" id="{E7F1339D-D732-1B9D-D7F4-F19EFD41A2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sp>
        <p:nvSpPr>
          <p:cNvPr id="3" name="Text 0"/>
          <p:cNvSpPr/>
          <p:nvPr/>
        </p:nvSpPr>
        <p:spPr>
          <a:xfrm>
            <a:off x="484337" y="416081"/>
            <a:ext cx="4725492" cy="590649"/>
          </a:xfrm>
          <a:prstGeom prst="rect">
            <a:avLst/>
          </a:prstGeom>
          <a:noFill/>
          <a:ln/>
        </p:spPr>
        <p:txBody>
          <a:bodyPr wrap="none" lIns="0" tIns="0" rIns="0" bIns="0" rtlCol="0" anchor="t"/>
          <a:lstStyle/>
          <a:p>
            <a:pPr defTabSz="761970">
              <a:lnSpc>
                <a:spcPts val="4625"/>
              </a:lnSpc>
            </a:pPr>
            <a:r>
              <a:rPr lang="en-US" sz="3708" b="1" dirty="0">
                <a:solidFill>
                  <a:schemeClr val="accent4"/>
                </a:solidFill>
                <a:latin typeface="Host Grotesk Medium" pitchFamily="34" charset="0"/>
                <a:ea typeface="Host Grotesk Medium" pitchFamily="34" charset="-122"/>
                <a:cs typeface="Host Grotesk Medium" pitchFamily="34" charset="-120"/>
              </a:rPr>
              <a:t>Study Background</a:t>
            </a:r>
            <a:endParaRPr lang="en-US" sz="3708" b="1" dirty="0">
              <a:solidFill>
                <a:schemeClr val="accent4"/>
              </a:solidFill>
              <a:latin typeface="Calibri" panose="020F05020202040302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480767"/>
          </a:xfrm>
          <a:prstGeom prst="rect">
            <a:avLst/>
          </a:prstGeom>
        </p:spPr>
      </p:pic>
      <p:sp>
        <p:nvSpPr>
          <p:cNvPr id="3" name="Text 0"/>
          <p:cNvSpPr/>
          <p:nvPr/>
        </p:nvSpPr>
        <p:spPr>
          <a:xfrm>
            <a:off x="661492" y="3206651"/>
            <a:ext cx="4725492" cy="590649"/>
          </a:xfrm>
          <a:prstGeom prst="rect">
            <a:avLst/>
          </a:prstGeom>
          <a:noFill/>
          <a:ln/>
        </p:spPr>
        <p:txBody>
          <a:bodyPr wrap="none" lIns="0" tIns="0" rIns="0" bIns="0" rtlCol="0" anchor="t"/>
          <a:lstStyle/>
          <a:p>
            <a:pPr defTabSz="761970">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Study Objective</a:t>
            </a:r>
            <a:endParaRPr lang="en-US" sz="3708" dirty="0">
              <a:solidFill>
                <a:prstClr val="black"/>
              </a:solidFill>
              <a:latin typeface="Calibri" panose="020F0502020204030204"/>
            </a:endParaRPr>
          </a:p>
        </p:txBody>
      </p:sp>
      <p:sp>
        <p:nvSpPr>
          <p:cNvPr id="4" name="Shape 1"/>
          <p:cNvSpPr/>
          <p:nvPr/>
        </p:nvSpPr>
        <p:spPr>
          <a:xfrm>
            <a:off x="661492" y="4080769"/>
            <a:ext cx="3496965" cy="1933278"/>
          </a:xfrm>
          <a:prstGeom prst="roundRect">
            <a:avLst>
              <a:gd name="adj" fmla="val 4106"/>
            </a:avLst>
          </a:prstGeom>
          <a:solidFill>
            <a:srgbClr val="D9EDF2"/>
          </a:solidFill>
          <a:ln w="7620">
            <a:solidFill>
              <a:srgbClr val="BFD3D8"/>
            </a:solidFill>
            <a:prstDash val="solid"/>
          </a:ln>
        </p:spPr>
        <p:txBody>
          <a:bodyPr/>
          <a:lstStyle/>
          <a:p>
            <a:pPr defTabSz="761970"/>
            <a:endParaRPr lang="it-IT" sz="1500">
              <a:solidFill>
                <a:prstClr val="black"/>
              </a:solidFill>
              <a:latin typeface="Calibri" panose="020F0502020204030204"/>
            </a:endParaRPr>
          </a:p>
        </p:txBody>
      </p:sp>
      <p:sp>
        <p:nvSpPr>
          <p:cNvPr id="5" name="Text 2"/>
          <p:cNvSpPr/>
          <p:nvPr/>
        </p:nvSpPr>
        <p:spPr>
          <a:xfrm>
            <a:off x="856854" y="4276130"/>
            <a:ext cx="2362696"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Primary Goal</a:t>
            </a:r>
            <a:endParaRPr lang="en-US" sz="1833" dirty="0">
              <a:solidFill>
                <a:prstClr val="black"/>
              </a:solidFill>
              <a:latin typeface="Calibri" panose="020F0502020204030204"/>
            </a:endParaRPr>
          </a:p>
        </p:txBody>
      </p:sp>
      <p:sp>
        <p:nvSpPr>
          <p:cNvPr id="6" name="Text 3"/>
          <p:cNvSpPr/>
          <p:nvPr/>
        </p:nvSpPr>
        <p:spPr>
          <a:xfrm>
            <a:off x="856853" y="4684812"/>
            <a:ext cx="3106242" cy="1133872"/>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Evaluate the effectiveness of Bariatrifast (BIOITALIA S.r.l., Italy) in preventing micronutrient deficiencies after bariatric surgery VSG and RYGB.</a:t>
            </a:r>
            <a:endParaRPr lang="en-US" sz="1458" dirty="0">
              <a:solidFill>
                <a:prstClr val="black"/>
              </a:solidFill>
              <a:latin typeface="Calibri" panose="020F0502020204030204"/>
            </a:endParaRPr>
          </a:p>
        </p:txBody>
      </p:sp>
      <p:sp>
        <p:nvSpPr>
          <p:cNvPr id="7" name="Shape 4"/>
          <p:cNvSpPr/>
          <p:nvPr/>
        </p:nvSpPr>
        <p:spPr>
          <a:xfrm>
            <a:off x="4347468" y="4080769"/>
            <a:ext cx="3496965" cy="1933278"/>
          </a:xfrm>
          <a:prstGeom prst="roundRect">
            <a:avLst>
              <a:gd name="adj" fmla="val 4106"/>
            </a:avLst>
          </a:prstGeom>
          <a:solidFill>
            <a:srgbClr val="D9EDF2"/>
          </a:solidFill>
          <a:ln w="7620">
            <a:solidFill>
              <a:srgbClr val="BFD3D8"/>
            </a:solidFill>
            <a:prstDash val="solid"/>
          </a:ln>
        </p:spPr>
        <p:txBody>
          <a:bodyPr/>
          <a:lstStyle/>
          <a:p>
            <a:pPr defTabSz="761970"/>
            <a:endParaRPr lang="it-IT" sz="1500">
              <a:solidFill>
                <a:prstClr val="black"/>
              </a:solidFill>
              <a:latin typeface="Calibri" panose="020F0502020204030204"/>
            </a:endParaRPr>
          </a:p>
        </p:txBody>
      </p:sp>
      <p:sp>
        <p:nvSpPr>
          <p:cNvPr id="8" name="Text 5"/>
          <p:cNvSpPr/>
          <p:nvPr/>
        </p:nvSpPr>
        <p:spPr>
          <a:xfrm>
            <a:off x="4542830" y="4276130"/>
            <a:ext cx="2362696"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Supplement Design</a:t>
            </a:r>
            <a:endParaRPr lang="en-US" sz="1833" dirty="0">
              <a:solidFill>
                <a:prstClr val="black"/>
              </a:solidFill>
              <a:latin typeface="Calibri" panose="020F0502020204030204"/>
            </a:endParaRPr>
          </a:p>
        </p:txBody>
      </p:sp>
      <p:sp>
        <p:nvSpPr>
          <p:cNvPr id="9" name="Text 6"/>
          <p:cNvSpPr/>
          <p:nvPr/>
        </p:nvSpPr>
        <p:spPr>
          <a:xfrm>
            <a:off x="4542830" y="4684812"/>
            <a:ext cx="3106242" cy="1133872"/>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Specifically formulated vitamin/mineral supplement to address post-surgical nutritional needs.</a:t>
            </a:r>
            <a:endParaRPr lang="en-US" sz="1458" dirty="0">
              <a:solidFill>
                <a:prstClr val="black"/>
              </a:solidFill>
              <a:latin typeface="Calibri" panose="020F0502020204030204"/>
            </a:endParaRPr>
          </a:p>
        </p:txBody>
      </p:sp>
      <p:sp>
        <p:nvSpPr>
          <p:cNvPr id="10" name="Shape 7"/>
          <p:cNvSpPr/>
          <p:nvPr/>
        </p:nvSpPr>
        <p:spPr>
          <a:xfrm>
            <a:off x="8033444" y="4080769"/>
            <a:ext cx="3496965" cy="1933278"/>
          </a:xfrm>
          <a:prstGeom prst="roundRect">
            <a:avLst>
              <a:gd name="adj" fmla="val 4106"/>
            </a:avLst>
          </a:prstGeom>
          <a:solidFill>
            <a:srgbClr val="D9EDF2"/>
          </a:solidFill>
          <a:ln w="7620">
            <a:solidFill>
              <a:srgbClr val="BFD3D8"/>
            </a:solidFill>
            <a:prstDash val="solid"/>
          </a:ln>
        </p:spPr>
        <p:txBody>
          <a:bodyPr/>
          <a:lstStyle/>
          <a:p>
            <a:pPr defTabSz="761970"/>
            <a:endParaRPr lang="it-IT" sz="1500">
              <a:solidFill>
                <a:prstClr val="black"/>
              </a:solidFill>
              <a:latin typeface="Calibri" panose="020F0502020204030204"/>
            </a:endParaRPr>
          </a:p>
        </p:txBody>
      </p:sp>
      <p:sp>
        <p:nvSpPr>
          <p:cNvPr id="11" name="Text 8"/>
          <p:cNvSpPr/>
          <p:nvPr/>
        </p:nvSpPr>
        <p:spPr>
          <a:xfrm>
            <a:off x="8228807" y="4276130"/>
            <a:ext cx="2362696" cy="295275"/>
          </a:xfrm>
          <a:prstGeom prst="rect">
            <a:avLst/>
          </a:prstGeom>
          <a:noFill/>
          <a:ln/>
        </p:spPr>
        <p:txBody>
          <a:bodyPr wrap="none" lIns="0" tIns="0" rIns="0" bIns="0" rtlCol="0" anchor="t"/>
          <a:lstStyle/>
          <a:p>
            <a:pPr defTabSz="761970">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Patient Safety</a:t>
            </a:r>
            <a:endParaRPr lang="en-US" sz="1833" dirty="0">
              <a:solidFill>
                <a:prstClr val="black"/>
              </a:solidFill>
              <a:latin typeface="Calibri" panose="020F0502020204030204"/>
            </a:endParaRPr>
          </a:p>
        </p:txBody>
      </p:sp>
      <p:sp>
        <p:nvSpPr>
          <p:cNvPr id="12" name="Text 9"/>
          <p:cNvSpPr/>
          <p:nvPr/>
        </p:nvSpPr>
        <p:spPr>
          <a:xfrm>
            <a:off x="8228807" y="4684812"/>
            <a:ext cx="3106242" cy="850404"/>
          </a:xfrm>
          <a:prstGeom prst="rect">
            <a:avLst/>
          </a:prstGeom>
          <a:noFill/>
          <a:ln/>
        </p:spPr>
        <p:txBody>
          <a:bodyPr wrap="squar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Assess tolerability and safety of the supplement in post-bariatric surgery patients.</a:t>
            </a:r>
            <a:endParaRPr lang="en-US" sz="1458" dirty="0">
              <a:solidFill>
                <a:prstClr val="black"/>
              </a:solidFill>
              <a:latin typeface="Calibri" panose="020F0502020204030204"/>
            </a:endParaRPr>
          </a:p>
        </p:txBody>
      </p:sp>
      <p:pic>
        <p:nvPicPr>
          <p:cNvPr id="13" name="Immagine 12">
            <a:extLst>
              <a:ext uri="{FF2B5EF4-FFF2-40B4-BE49-F238E27FC236}">
                <a16:creationId xmlns:a16="http://schemas.microsoft.com/office/drawing/2014/main" id="{55638C5F-BAFA-4869-9C01-7B282D105B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91400" y="0"/>
            <a:ext cx="4800600" cy="6858000"/>
          </a:xfrm>
          <a:prstGeom prst="rect">
            <a:avLst/>
          </a:prstGeom>
        </p:spPr>
      </p:pic>
      <p:sp>
        <p:nvSpPr>
          <p:cNvPr id="3" name="Text 0"/>
          <p:cNvSpPr/>
          <p:nvPr/>
        </p:nvSpPr>
        <p:spPr>
          <a:xfrm>
            <a:off x="578645" y="377581"/>
            <a:ext cx="4133354" cy="516632"/>
          </a:xfrm>
          <a:prstGeom prst="rect">
            <a:avLst/>
          </a:prstGeom>
          <a:noFill/>
          <a:ln/>
        </p:spPr>
        <p:txBody>
          <a:bodyPr wrap="none" lIns="0" tIns="0" rIns="0" bIns="0" rtlCol="0" anchor="t"/>
          <a:lstStyle/>
          <a:p>
            <a:pPr defTabSz="761970">
              <a:lnSpc>
                <a:spcPts val="4042"/>
              </a:lnSpc>
            </a:pPr>
            <a:r>
              <a:rPr lang="en-US" sz="3250" dirty="0">
                <a:solidFill>
                  <a:srgbClr val="2E3C4E"/>
                </a:solidFill>
                <a:latin typeface="Host Grotesk Medium" pitchFamily="34" charset="0"/>
                <a:ea typeface="Host Grotesk Medium" pitchFamily="34" charset="-122"/>
                <a:cs typeface="Host Grotesk Medium" pitchFamily="34" charset="-120"/>
              </a:rPr>
              <a:t>Study Methodology</a:t>
            </a:r>
            <a:endParaRPr lang="en-US" sz="3250" dirty="0">
              <a:solidFill>
                <a:prstClr val="black"/>
              </a:solidFill>
              <a:latin typeface="Calibri" panose="020F0502020204030204"/>
            </a:endParaRPr>
          </a:p>
        </p:txBody>
      </p:sp>
      <p:pic>
        <p:nvPicPr>
          <p:cNvPr id="4" name="Image 1" descr="preencoded.png"/>
          <p:cNvPicPr>
            <a:picLocks noChangeAspect="1"/>
          </p:cNvPicPr>
          <p:nvPr/>
        </p:nvPicPr>
        <p:blipFill>
          <a:blip r:embed="rId4"/>
          <a:stretch>
            <a:fillRect/>
          </a:stretch>
        </p:blipFill>
        <p:spPr>
          <a:xfrm>
            <a:off x="578644" y="1046369"/>
            <a:ext cx="826592" cy="1530945"/>
          </a:xfrm>
          <a:prstGeom prst="rect">
            <a:avLst/>
          </a:prstGeom>
        </p:spPr>
      </p:pic>
      <p:sp>
        <p:nvSpPr>
          <p:cNvPr id="5" name="Text 1"/>
          <p:cNvSpPr/>
          <p:nvPr/>
        </p:nvSpPr>
        <p:spPr>
          <a:xfrm>
            <a:off x="1612008" y="973365"/>
            <a:ext cx="2066628" cy="258267"/>
          </a:xfrm>
          <a:prstGeom prst="rect">
            <a:avLst/>
          </a:prstGeom>
          <a:noFill/>
          <a:ln/>
        </p:spPr>
        <p:txBody>
          <a:bodyPr wrap="none" lIns="0" tIns="0" rIns="0" bIns="0" rtlCol="0" anchor="t"/>
          <a:lstStyle/>
          <a:p>
            <a:pPr defTabSz="761970">
              <a:lnSpc>
                <a:spcPts val="2000"/>
              </a:lnSpc>
            </a:pPr>
            <a:r>
              <a:rPr lang="en-US" sz="1625" dirty="0">
                <a:solidFill>
                  <a:srgbClr val="384653"/>
                </a:solidFill>
                <a:latin typeface="Host Grotesk Medium" pitchFamily="34" charset="0"/>
                <a:ea typeface="Host Grotesk Medium" pitchFamily="34" charset="-122"/>
                <a:cs typeface="Host Grotesk Medium" pitchFamily="34" charset="-120"/>
              </a:rPr>
              <a:t>Patient Selection (recruited at the Obesity and Lipodystrophy Center,</a:t>
            </a:r>
          </a:p>
          <a:p>
            <a:pPr defTabSz="761970">
              <a:lnSpc>
                <a:spcPts val="2000"/>
              </a:lnSpc>
            </a:pPr>
            <a:r>
              <a:rPr lang="en-US" sz="1625" dirty="0">
                <a:solidFill>
                  <a:srgbClr val="384653"/>
                </a:solidFill>
                <a:latin typeface="Host Grotesk Medium" pitchFamily="34" charset="0"/>
                <a:ea typeface="Host Grotesk Medium" pitchFamily="34" charset="-122"/>
                <a:cs typeface="Host Grotesk Medium" pitchFamily="34" charset="-120"/>
              </a:rPr>
              <a:t> University Hospital of Pisa from April 2021 to February 2023)</a:t>
            </a:r>
            <a:endParaRPr lang="en-US" sz="1625" dirty="0">
              <a:solidFill>
                <a:prstClr val="black"/>
              </a:solidFill>
              <a:latin typeface="Calibri" panose="020F0502020204030204"/>
            </a:endParaRPr>
          </a:p>
        </p:txBody>
      </p:sp>
      <p:sp>
        <p:nvSpPr>
          <p:cNvPr id="6" name="Text 2"/>
          <p:cNvSpPr/>
          <p:nvPr/>
        </p:nvSpPr>
        <p:spPr>
          <a:xfrm>
            <a:off x="1653183" y="1569053"/>
            <a:ext cx="5388173" cy="495895"/>
          </a:xfrm>
          <a:prstGeom prst="rect">
            <a:avLst/>
          </a:prstGeom>
          <a:noFill/>
          <a:ln/>
        </p:spPr>
        <p:txBody>
          <a:bodyPr wrap="square" lIns="0" tIns="0" rIns="0" bIns="0" rtlCol="0" anchor="t"/>
          <a:lstStyle/>
          <a:p>
            <a:pPr defTabSz="761970">
              <a:lnSpc>
                <a:spcPts val="1917"/>
              </a:lnSpc>
            </a:pPr>
            <a:r>
              <a:rPr lang="en-US" sz="1292" dirty="0">
                <a:solidFill>
                  <a:srgbClr val="384653"/>
                </a:solidFill>
                <a:latin typeface="Roboto" pitchFamily="34" charset="0"/>
                <a:ea typeface="Roboto" pitchFamily="34" charset="-122"/>
                <a:cs typeface="Roboto" pitchFamily="34" charset="-120"/>
              </a:rPr>
              <a:t>20 patients with severe obesity (mean weight: 123.5 kg, mean BMI: 43.3 kg/m²)</a:t>
            </a:r>
            <a:endParaRPr lang="en-US" sz="1292" dirty="0">
              <a:solidFill>
                <a:prstClr val="black"/>
              </a:solidFill>
              <a:latin typeface="Calibri" panose="020F0502020204030204"/>
            </a:endParaRPr>
          </a:p>
        </p:txBody>
      </p:sp>
      <p:sp>
        <p:nvSpPr>
          <p:cNvPr id="7" name="Text 3"/>
          <p:cNvSpPr/>
          <p:nvPr/>
        </p:nvSpPr>
        <p:spPr>
          <a:xfrm>
            <a:off x="1653183" y="2164068"/>
            <a:ext cx="5388173" cy="247948"/>
          </a:xfrm>
          <a:prstGeom prst="rect">
            <a:avLst/>
          </a:prstGeom>
          <a:noFill/>
          <a:ln/>
        </p:spPr>
        <p:txBody>
          <a:bodyPr wrap="none" lIns="0" tIns="0" rIns="0" bIns="0" rtlCol="0" anchor="t"/>
          <a:lstStyle/>
          <a:p>
            <a:pPr defTabSz="761970">
              <a:lnSpc>
                <a:spcPts val="1917"/>
              </a:lnSpc>
            </a:pPr>
            <a:r>
              <a:rPr lang="en-US" sz="1292" dirty="0">
                <a:solidFill>
                  <a:srgbClr val="384653"/>
                </a:solidFill>
                <a:latin typeface="Roboto" pitchFamily="34" charset="0"/>
                <a:ea typeface="Roboto" pitchFamily="34" charset="-122"/>
                <a:cs typeface="Roboto" pitchFamily="34" charset="-120"/>
              </a:rPr>
              <a:t>Mean age: 49.9 years (range 27-68)</a:t>
            </a:r>
            <a:endParaRPr lang="en-US" sz="1292" dirty="0">
              <a:solidFill>
                <a:prstClr val="black"/>
              </a:solidFill>
              <a:latin typeface="Calibri" panose="020F0502020204030204"/>
            </a:endParaRPr>
          </a:p>
        </p:txBody>
      </p:sp>
      <p:pic>
        <p:nvPicPr>
          <p:cNvPr id="8" name="Image 2" descr="preencoded.png"/>
          <p:cNvPicPr>
            <a:picLocks noChangeAspect="1"/>
          </p:cNvPicPr>
          <p:nvPr/>
        </p:nvPicPr>
        <p:blipFill>
          <a:blip r:embed="rId5"/>
          <a:stretch>
            <a:fillRect/>
          </a:stretch>
        </p:blipFill>
        <p:spPr>
          <a:xfrm>
            <a:off x="578644" y="2577315"/>
            <a:ext cx="826592" cy="1282998"/>
          </a:xfrm>
          <a:prstGeom prst="rect">
            <a:avLst/>
          </a:prstGeom>
        </p:spPr>
      </p:pic>
      <p:sp>
        <p:nvSpPr>
          <p:cNvPr id="9" name="Text 4"/>
          <p:cNvSpPr/>
          <p:nvPr/>
        </p:nvSpPr>
        <p:spPr>
          <a:xfrm>
            <a:off x="1653183" y="2742613"/>
            <a:ext cx="2066628" cy="258267"/>
          </a:xfrm>
          <a:prstGeom prst="rect">
            <a:avLst/>
          </a:prstGeom>
          <a:noFill/>
          <a:ln/>
        </p:spPr>
        <p:txBody>
          <a:bodyPr wrap="none" lIns="0" tIns="0" rIns="0" bIns="0" rtlCol="0" anchor="t"/>
          <a:lstStyle/>
          <a:p>
            <a:pPr defTabSz="761970">
              <a:lnSpc>
                <a:spcPts val="2000"/>
              </a:lnSpc>
            </a:pPr>
            <a:r>
              <a:rPr lang="en-US" sz="1625" dirty="0">
                <a:solidFill>
                  <a:srgbClr val="384653"/>
                </a:solidFill>
                <a:latin typeface="Host Grotesk Medium" pitchFamily="34" charset="0"/>
                <a:ea typeface="Host Grotesk Medium" pitchFamily="34" charset="-122"/>
                <a:cs typeface="Host Grotesk Medium" pitchFamily="34" charset="-120"/>
              </a:rPr>
              <a:t>Surgical Procedures</a:t>
            </a:r>
            <a:endParaRPr lang="en-US" sz="1625" dirty="0">
              <a:solidFill>
                <a:prstClr val="black"/>
              </a:solidFill>
              <a:latin typeface="Calibri" panose="020F0502020204030204"/>
            </a:endParaRPr>
          </a:p>
        </p:txBody>
      </p:sp>
      <p:sp>
        <p:nvSpPr>
          <p:cNvPr id="10" name="Text 5"/>
          <p:cNvSpPr/>
          <p:nvPr/>
        </p:nvSpPr>
        <p:spPr>
          <a:xfrm>
            <a:off x="1653183" y="3099999"/>
            <a:ext cx="5388173" cy="247948"/>
          </a:xfrm>
          <a:prstGeom prst="rect">
            <a:avLst/>
          </a:prstGeom>
          <a:noFill/>
          <a:ln/>
        </p:spPr>
        <p:txBody>
          <a:bodyPr wrap="none" lIns="0" tIns="0" rIns="0" bIns="0" rtlCol="0" anchor="t"/>
          <a:lstStyle/>
          <a:p>
            <a:pPr defTabSz="761970">
              <a:lnSpc>
                <a:spcPts val="1917"/>
              </a:lnSpc>
            </a:pPr>
            <a:r>
              <a:rPr lang="en-US" sz="1292" dirty="0">
                <a:solidFill>
                  <a:srgbClr val="384653"/>
                </a:solidFill>
                <a:latin typeface="Roboto" pitchFamily="34" charset="0"/>
                <a:ea typeface="Roboto" pitchFamily="34" charset="-122"/>
                <a:cs typeface="Roboto" pitchFamily="34" charset="-120"/>
              </a:rPr>
              <a:t>10 patients underwent Vertical Sleeve Gastrectomy (VSG)</a:t>
            </a:r>
            <a:endParaRPr lang="en-US" sz="1292" dirty="0">
              <a:solidFill>
                <a:prstClr val="black"/>
              </a:solidFill>
              <a:latin typeface="Calibri" panose="020F0502020204030204"/>
            </a:endParaRPr>
          </a:p>
        </p:txBody>
      </p:sp>
      <p:sp>
        <p:nvSpPr>
          <p:cNvPr id="11" name="Text 6"/>
          <p:cNvSpPr/>
          <p:nvPr/>
        </p:nvSpPr>
        <p:spPr>
          <a:xfrm>
            <a:off x="1653183" y="3447066"/>
            <a:ext cx="5388173" cy="247948"/>
          </a:xfrm>
          <a:prstGeom prst="rect">
            <a:avLst/>
          </a:prstGeom>
          <a:noFill/>
          <a:ln/>
        </p:spPr>
        <p:txBody>
          <a:bodyPr wrap="none" lIns="0" tIns="0" rIns="0" bIns="0" rtlCol="0" anchor="t"/>
          <a:lstStyle/>
          <a:p>
            <a:pPr defTabSz="761970">
              <a:lnSpc>
                <a:spcPts val="1917"/>
              </a:lnSpc>
            </a:pPr>
            <a:r>
              <a:rPr lang="en-US" sz="1292" dirty="0">
                <a:solidFill>
                  <a:srgbClr val="384653"/>
                </a:solidFill>
                <a:latin typeface="Roboto" pitchFamily="34" charset="0"/>
                <a:ea typeface="Roboto" pitchFamily="34" charset="-122"/>
                <a:cs typeface="Roboto" pitchFamily="34" charset="-120"/>
              </a:rPr>
              <a:t>10 patients underwent Roux-en-Y Gastric Bypass (RYGB)</a:t>
            </a:r>
            <a:endParaRPr lang="en-US" sz="1292" dirty="0">
              <a:solidFill>
                <a:prstClr val="black"/>
              </a:solidFill>
              <a:latin typeface="Calibri" panose="020F0502020204030204"/>
            </a:endParaRPr>
          </a:p>
        </p:txBody>
      </p:sp>
      <p:pic>
        <p:nvPicPr>
          <p:cNvPr id="12" name="Image 3" descr="preencoded.png"/>
          <p:cNvPicPr>
            <a:picLocks noChangeAspect="1"/>
          </p:cNvPicPr>
          <p:nvPr/>
        </p:nvPicPr>
        <p:blipFill>
          <a:blip r:embed="rId6"/>
          <a:stretch>
            <a:fillRect/>
          </a:stretch>
        </p:blipFill>
        <p:spPr>
          <a:xfrm>
            <a:off x="578644" y="3860313"/>
            <a:ext cx="826592" cy="991989"/>
          </a:xfrm>
          <a:prstGeom prst="rect">
            <a:avLst/>
          </a:prstGeom>
        </p:spPr>
      </p:pic>
      <p:sp>
        <p:nvSpPr>
          <p:cNvPr id="13" name="Text 7"/>
          <p:cNvSpPr/>
          <p:nvPr/>
        </p:nvSpPr>
        <p:spPr>
          <a:xfrm>
            <a:off x="1653183" y="4025611"/>
            <a:ext cx="2066628" cy="258267"/>
          </a:xfrm>
          <a:prstGeom prst="rect">
            <a:avLst/>
          </a:prstGeom>
          <a:noFill/>
          <a:ln/>
        </p:spPr>
        <p:txBody>
          <a:bodyPr wrap="none" lIns="0" tIns="0" rIns="0" bIns="0" rtlCol="0" anchor="t"/>
          <a:lstStyle/>
          <a:p>
            <a:pPr defTabSz="761970">
              <a:lnSpc>
                <a:spcPts val="2000"/>
              </a:lnSpc>
            </a:pPr>
            <a:r>
              <a:rPr lang="en-US" sz="1625" dirty="0">
                <a:solidFill>
                  <a:srgbClr val="384653"/>
                </a:solidFill>
                <a:latin typeface="Host Grotesk Medium" pitchFamily="34" charset="0"/>
                <a:ea typeface="Host Grotesk Medium" pitchFamily="34" charset="-122"/>
                <a:cs typeface="Host Grotesk Medium" pitchFamily="34" charset="-120"/>
              </a:rPr>
              <a:t>Follow-up Schedule</a:t>
            </a:r>
            <a:endParaRPr lang="en-US" sz="1625" dirty="0">
              <a:solidFill>
                <a:prstClr val="black"/>
              </a:solidFill>
              <a:latin typeface="Calibri" panose="020F0502020204030204"/>
            </a:endParaRPr>
          </a:p>
        </p:txBody>
      </p:sp>
      <p:sp>
        <p:nvSpPr>
          <p:cNvPr id="14" name="Text 8"/>
          <p:cNvSpPr/>
          <p:nvPr/>
        </p:nvSpPr>
        <p:spPr>
          <a:xfrm>
            <a:off x="1653183" y="4382997"/>
            <a:ext cx="5388173" cy="247948"/>
          </a:xfrm>
          <a:prstGeom prst="rect">
            <a:avLst/>
          </a:prstGeom>
          <a:noFill/>
          <a:ln/>
        </p:spPr>
        <p:txBody>
          <a:bodyPr wrap="none" lIns="0" tIns="0" rIns="0" bIns="0" rtlCol="0" anchor="t"/>
          <a:lstStyle/>
          <a:p>
            <a:pPr defTabSz="761970">
              <a:lnSpc>
                <a:spcPts val="1917"/>
              </a:lnSpc>
            </a:pPr>
            <a:r>
              <a:rPr lang="en-US" sz="1292" dirty="0">
                <a:solidFill>
                  <a:srgbClr val="384653"/>
                </a:solidFill>
                <a:latin typeface="Roboto" pitchFamily="34" charset="0"/>
                <a:ea typeface="Roboto" pitchFamily="34" charset="-122"/>
                <a:cs typeface="Roboto" pitchFamily="34" charset="-120"/>
              </a:rPr>
              <a:t>Presurgical visit (V0) and follow-ups at 1, 3, 6, and 12 months (V1-V4)</a:t>
            </a:r>
            <a:endParaRPr lang="en-US" sz="1292" dirty="0">
              <a:solidFill>
                <a:prstClr val="black"/>
              </a:solidFill>
              <a:latin typeface="Calibri" panose="020F0502020204030204"/>
            </a:endParaRPr>
          </a:p>
        </p:txBody>
      </p:sp>
      <p:pic>
        <p:nvPicPr>
          <p:cNvPr id="15" name="Image 4" descr="preencoded.png"/>
          <p:cNvPicPr>
            <a:picLocks noChangeAspect="1"/>
          </p:cNvPicPr>
          <p:nvPr/>
        </p:nvPicPr>
        <p:blipFill>
          <a:blip r:embed="rId7"/>
          <a:stretch>
            <a:fillRect/>
          </a:stretch>
        </p:blipFill>
        <p:spPr>
          <a:xfrm>
            <a:off x="578644" y="4852302"/>
            <a:ext cx="826592" cy="1183878"/>
          </a:xfrm>
          <a:prstGeom prst="rect">
            <a:avLst/>
          </a:prstGeom>
        </p:spPr>
      </p:pic>
      <p:sp>
        <p:nvSpPr>
          <p:cNvPr id="16" name="Text 9"/>
          <p:cNvSpPr/>
          <p:nvPr/>
        </p:nvSpPr>
        <p:spPr>
          <a:xfrm>
            <a:off x="1653183" y="5017600"/>
            <a:ext cx="2066628" cy="258267"/>
          </a:xfrm>
          <a:prstGeom prst="rect">
            <a:avLst/>
          </a:prstGeom>
          <a:noFill/>
          <a:ln/>
        </p:spPr>
        <p:txBody>
          <a:bodyPr wrap="none" lIns="0" tIns="0" rIns="0" bIns="0" rtlCol="0" anchor="t"/>
          <a:lstStyle/>
          <a:p>
            <a:pPr defTabSz="761970">
              <a:lnSpc>
                <a:spcPts val="2000"/>
              </a:lnSpc>
            </a:pPr>
            <a:r>
              <a:rPr lang="en-US" sz="1625" dirty="0">
                <a:solidFill>
                  <a:srgbClr val="384653"/>
                </a:solidFill>
                <a:latin typeface="Host Grotesk Medium" pitchFamily="34" charset="0"/>
                <a:ea typeface="Host Grotesk Medium" pitchFamily="34" charset="-122"/>
                <a:cs typeface="Host Grotesk Medium" pitchFamily="34" charset="-120"/>
              </a:rPr>
              <a:t>Measurements</a:t>
            </a:r>
            <a:endParaRPr lang="en-US" sz="1625" dirty="0">
              <a:solidFill>
                <a:prstClr val="black"/>
              </a:solidFill>
              <a:latin typeface="Calibri" panose="020F0502020204030204"/>
            </a:endParaRPr>
          </a:p>
        </p:txBody>
      </p:sp>
      <p:sp>
        <p:nvSpPr>
          <p:cNvPr id="17" name="Text 10"/>
          <p:cNvSpPr/>
          <p:nvPr/>
        </p:nvSpPr>
        <p:spPr>
          <a:xfrm>
            <a:off x="1653183" y="5374986"/>
            <a:ext cx="5388173" cy="495895"/>
          </a:xfrm>
          <a:prstGeom prst="rect">
            <a:avLst/>
          </a:prstGeom>
          <a:noFill/>
          <a:ln/>
        </p:spPr>
        <p:txBody>
          <a:bodyPr wrap="square" lIns="0" tIns="0" rIns="0" bIns="0" rtlCol="0" anchor="t"/>
          <a:lstStyle/>
          <a:p>
            <a:pPr defTabSz="761970">
              <a:lnSpc>
                <a:spcPts val="1917"/>
              </a:lnSpc>
            </a:pPr>
            <a:r>
              <a:rPr lang="en-US" sz="1292" dirty="0">
                <a:solidFill>
                  <a:srgbClr val="384653"/>
                </a:solidFill>
                <a:latin typeface="Roboto" pitchFamily="34" charset="0"/>
                <a:ea typeface="Roboto" pitchFamily="34" charset="-122"/>
                <a:cs typeface="Roboto" pitchFamily="34" charset="-120"/>
              </a:rPr>
              <a:t>Weight, height, BMI, complete blood count, ferritin, folic acid, vitamin B12, calcium, vitamin D, PTH</a:t>
            </a:r>
            <a:endParaRPr lang="en-US" sz="1292" dirty="0">
              <a:solidFill>
                <a:prstClr val="black"/>
              </a:solidFill>
              <a:latin typeface="Calibri" panose="020F0502020204030204"/>
            </a:endParaRPr>
          </a:p>
        </p:txBody>
      </p:sp>
      <p:pic>
        <p:nvPicPr>
          <p:cNvPr id="18" name="Immagine 17">
            <a:extLst>
              <a:ext uri="{FF2B5EF4-FFF2-40B4-BE49-F238E27FC236}">
                <a16:creationId xmlns:a16="http://schemas.microsoft.com/office/drawing/2014/main" id="{154561EB-4917-7624-6DC4-C837D09D54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49263" y="353020"/>
            <a:ext cx="4955878" cy="401142"/>
          </a:xfrm>
          <a:prstGeom prst="rect">
            <a:avLst/>
          </a:prstGeom>
          <a:noFill/>
          <a:ln/>
        </p:spPr>
        <p:txBody>
          <a:bodyPr wrap="none" lIns="0" tIns="0" rIns="0" bIns="0" rtlCol="0" anchor="t"/>
          <a:lstStyle/>
          <a:p>
            <a:pPr defTabSz="761970">
              <a:lnSpc>
                <a:spcPts val="3125"/>
              </a:lnSpc>
            </a:pPr>
            <a:r>
              <a:rPr lang="en-US" sz="2500" dirty="0">
                <a:solidFill>
                  <a:srgbClr val="2E3C4E"/>
                </a:solidFill>
                <a:latin typeface="Host Grotesk Medium" pitchFamily="34" charset="0"/>
                <a:ea typeface="Host Grotesk Medium" pitchFamily="34" charset="-122"/>
                <a:cs typeface="Host Grotesk Medium" pitchFamily="34" charset="-120"/>
              </a:rPr>
              <a:t>Comorbidities in Study Population</a:t>
            </a:r>
            <a:endParaRPr lang="en-US" sz="2500" dirty="0">
              <a:solidFill>
                <a:prstClr val="black"/>
              </a:solidFill>
              <a:latin typeface="Calibri" panose="020F0502020204030204"/>
            </a:endParaRPr>
          </a:p>
        </p:txBody>
      </p:sp>
      <p:pic>
        <p:nvPicPr>
          <p:cNvPr id="3" name="Image 0" descr="preencoded.png"/>
          <p:cNvPicPr>
            <a:picLocks noChangeAspect="1"/>
          </p:cNvPicPr>
          <p:nvPr/>
        </p:nvPicPr>
        <p:blipFill>
          <a:blip r:embed="rId3"/>
          <a:stretch>
            <a:fillRect/>
          </a:stretch>
        </p:blipFill>
        <p:spPr>
          <a:xfrm>
            <a:off x="-1474032" y="905637"/>
            <a:ext cx="8262839" cy="4514712"/>
          </a:xfrm>
          <a:prstGeom prst="rect">
            <a:avLst/>
          </a:prstGeom>
        </p:spPr>
      </p:pic>
      <p:sp>
        <p:nvSpPr>
          <p:cNvPr id="4" name="Shape 1"/>
          <p:cNvSpPr/>
          <p:nvPr/>
        </p:nvSpPr>
        <p:spPr>
          <a:xfrm>
            <a:off x="3943189" y="1273141"/>
            <a:ext cx="128290" cy="155231"/>
          </a:xfrm>
          <a:prstGeom prst="roundRect">
            <a:avLst>
              <a:gd name="adj" fmla="val 11879"/>
            </a:avLst>
          </a:prstGeom>
          <a:solidFill>
            <a:srgbClr val="143139"/>
          </a:solidFill>
          <a:ln/>
        </p:spPr>
        <p:txBody>
          <a:bodyPr/>
          <a:lstStyle/>
          <a:p>
            <a:pPr defTabSz="761970"/>
            <a:endParaRPr lang="it-IT" sz="1500">
              <a:solidFill>
                <a:prstClr val="black"/>
              </a:solidFill>
              <a:latin typeface="Calibri" panose="020F0502020204030204"/>
            </a:endParaRPr>
          </a:p>
        </p:txBody>
      </p:sp>
      <p:sp>
        <p:nvSpPr>
          <p:cNvPr id="5" name="Text 2"/>
          <p:cNvSpPr/>
          <p:nvPr/>
        </p:nvSpPr>
        <p:spPr>
          <a:xfrm>
            <a:off x="4122279" y="1273141"/>
            <a:ext cx="761207" cy="155231"/>
          </a:xfrm>
          <a:prstGeom prst="rect">
            <a:avLst/>
          </a:prstGeom>
          <a:noFill/>
          <a:ln/>
        </p:spPr>
        <p:txBody>
          <a:bodyPr wrap="none" lIns="0" tIns="0" rIns="0" bIns="0" rtlCol="0" anchor="t"/>
          <a:lstStyle/>
          <a:p>
            <a:pPr defTabSz="761970">
              <a:lnSpc>
                <a:spcPts val="1000"/>
              </a:lnSpc>
            </a:pPr>
            <a:r>
              <a:rPr lang="en-US" sz="1000" dirty="0">
                <a:solidFill>
                  <a:srgbClr val="384653"/>
                </a:solidFill>
                <a:latin typeface="Roboto" pitchFamily="34" charset="0"/>
                <a:ea typeface="Roboto" pitchFamily="34" charset="-122"/>
                <a:cs typeface="Roboto" pitchFamily="34" charset="-120"/>
              </a:rPr>
              <a:t>Hypertension</a:t>
            </a:r>
            <a:endParaRPr lang="en-US" sz="1000" dirty="0">
              <a:solidFill>
                <a:prstClr val="black"/>
              </a:solidFill>
              <a:latin typeface="Calibri" panose="020F0502020204030204"/>
            </a:endParaRPr>
          </a:p>
        </p:txBody>
      </p:sp>
      <p:sp>
        <p:nvSpPr>
          <p:cNvPr id="6" name="Shape 3"/>
          <p:cNvSpPr/>
          <p:nvPr/>
        </p:nvSpPr>
        <p:spPr>
          <a:xfrm>
            <a:off x="3764098" y="5001781"/>
            <a:ext cx="128290" cy="155231"/>
          </a:xfrm>
          <a:prstGeom prst="roundRect">
            <a:avLst>
              <a:gd name="adj" fmla="val 11879"/>
            </a:avLst>
          </a:prstGeom>
          <a:solidFill>
            <a:srgbClr val="235664"/>
          </a:solidFill>
          <a:ln/>
        </p:spPr>
        <p:txBody>
          <a:bodyPr/>
          <a:lstStyle/>
          <a:p>
            <a:pPr defTabSz="761970"/>
            <a:endParaRPr lang="it-IT" sz="1500">
              <a:solidFill>
                <a:prstClr val="black"/>
              </a:solidFill>
              <a:latin typeface="Calibri" panose="020F0502020204030204"/>
            </a:endParaRPr>
          </a:p>
        </p:txBody>
      </p:sp>
      <p:sp>
        <p:nvSpPr>
          <p:cNvPr id="7" name="Text 4"/>
          <p:cNvSpPr/>
          <p:nvPr/>
        </p:nvSpPr>
        <p:spPr>
          <a:xfrm>
            <a:off x="3943189" y="5001781"/>
            <a:ext cx="910034" cy="155231"/>
          </a:xfrm>
          <a:prstGeom prst="rect">
            <a:avLst/>
          </a:prstGeom>
          <a:noFill/>
          <a:ln/>
        </p:spPr>
        <p:txBody>
          <a:bodyPr wrap="none" lIns="0" tIns="0" rIns="0" bIns="0" rtlCol="0" anchor="t"/>
          <a:lstStyle/>
          <a:p>
            <a:pPr defTabSz="761970">
              <a:lnSpc>
                <a:spcPts val="1000"/>
              </a:lnSpc>
            </a:pPr>
            <a:r>
              <a:rPr lang="en-US" sz="1000" dirty="0">
                <a:solidFill>
                  <a:srgbClr val="384653"/>
                </a:solidFill>
                <a:latin typeface="Roboto" pitchFamily="34" charset="0"/>
                <a:ea typeface="Roboto" pitchFamily="34" charset="-122"/>
                <a:cs typeface="Roboto" pitchFamily="34" charset="-120"/>
              </a:rPr>
              <a:t>Type 2 Diabetes</a:t>
            </a:r>
            <a:endParaRPr lang="en-US" sz="1000" dirty="0">
              <a:solidFill>
                <a:prstClr val="black"/>
              </a:solidFill>
              <a:latin typeface="Calibri" panose="020F0502020204030204"/>
            </a:endParaRPr>
          </a:p>
        </p:txBody>
      </p:sp>
      <p:sp>
        <p:nvSpPr>
          <p:cNvPr id="8" name="Shape 5"/>
          <p:cNvSpPr/>
          <p:nvPr/>
        </p:nvSpPr>
        <p:spPr>
          <a:xfrm>
            <a:off x="1825861" y="5342733"/>
            <a:ext cx="128290" cy="155231"/>
          </a:xfrm>
          <a:prstGeom prst="roundRect">
            <a:avLst>
              <a:gd name="adj" fmla="val 11879"/>
            </a:avLst>
          </a:prstGeom>
          <a:solidFill>
            <a:srgbClr val="327C8E"/>
          </a:solidFill>
          <a:ln/>
        </p:spPr>
        <p:txBody>
          <a:bodyPr/>
          <a:lstStyle/>
          <a:p>
            <a:pPr defTabSz="761970"/>
            <a:endParaRPr lang="it-IT" sz="1500">
              <a:solidFill>
                <a:prstClr val="black"/>
              </a:solidFill>
              <a:latin typeface="Calibri" panose="020F0502020204030204"/>
            </a:endParaRPr>
          </a:p>
        </p:txBody>
      </p:sp>
      <p:sp>
        <p:nvSpPr>
          <p:cNvPr id="9" name="Text 6"/>
          <p:cNvSpPr/>
          <p:nvPr/>
        </p:nvSpPr>
        <p:spPr>
          <a:xfrm>
            <a:off x="2004951" y="5342733"/>
            <a:ext cx="730647" cy="155231"/>
          </a:xfrm>
          <a:prstGeom prst="rect">
            <a:avLst/>
          </a:prstGeom>
          <a:noFill/>
          <a:ln/>
        </p:spPr>
        <p:txBody>
          <a:bodyPr wrap="none" lIns="0" tIns="0" rIns="0" bIns="0" rtlCol="0" anchor="t"/>
          <a:lstStyle/>
          <a:p>
            <a:pPr defTabSz="761970">
              <a:lnSpc>
                <a:spcPts val="1000"/>
              </a:lnSpc>
            </a:pPr>
            <a:r>
              <a:rPr lang="en-US" sz="1000" dirty="0">
                <a:solidFill>
                  <a:srgbClr val="384653"/>
                </a:solidFill>
                <a:latin typeface="Roboto" pitchFamily="34" charset="0"/>
                <a:ea typeface="Roboto" pitchFamily="34" charset="-122"/>
                <a:cs typeface="Roboto" pitchFamily="34" charset="-120"/>
              </a:rPr>
              <a:t>Dyslipidemia</a:t>
            </a:r>
            <a:endParaRPr lang="en-US" sz="1000" dirty="0">
              <a:solidFill>
                <a:prstClr val="black"/>
              </a:solidFill>
              <a:latin typeface="Calibri" panose="020F0502020204030204"/>
            </a:endParaRPr>
          </a:p>
        </p:txBody>
      </p:sp>
      <p:sp>
        <p:nvSpPr>
          <p:cNvPr id="10" name="Shape 7"/>
          <p:cNvSpPr/>
          <p:nvPr/>
        </p:nvSpPr>
        <p:spPr>
          <a:xfrm>
            <a:off x="108396" y="4107961"/>
            <a:ext cx="128290" cy="155231"/>
          </a:xfrm>
          <a:prstGeom prst="roundRect">
            <a:avLst>
              <a:gd name="adj" fmla="val 11879"/>
            </a:avLst>
          </a:prstGeom>
          <a:solidFill>
            <a:srgbClr val="41A1B9"/>
          </a:solidFill>
          <a:ln/>
        </p:spPr>
        <p:txBody>
          <a:bodyPr/>
          <a:lstStyle/>
          <a:p>
            <a:pPr defTabSz="761970"/>
            <a:endParaRPr lang="it-IT" sz="1500">
              <a:solidFill>
                <a:prstClr val="black"/>
              </a:solidFill>
              <a:latin typeface="Calibri" panose="020F0502020204030204"/>
            </a:endParaRPr>
          </a:p>
        </p:txBody>
      </p:sp>
      <p:sp>
        <p:nvSpPr>
          <p:cNvPr id="11" name="Text 8"/>
          <p:cNvSpPr/>
          <p:nvPr/>
        </p:nvSpPr>
        <p:spPr>
          <a:xfrm>
            <a:off x="287486" y="4107961"/>
            <a:ext cx="323553" cy="155231"/>
          </a:xfrm>
          <a:prstGeom prst="rect">
            <a:avLst/>
          </a:prstGeom>
          <a:noFill/>
          <a:ln/>
        </p:spPr>
        <p:txBody>
          <a:bodyPr wrap="none" lIns="0" tIns="0" rIns="0" bIns="0" rtlCol="0" anchor="t"/>
          <a:lstStyle/>
          <a:p>
            <a:pPr defTabSz="761970">
              <a:lnSpc>
                <a:spcPts val="1000"/>
              </a:lnSpc>
            </a:pPr>
            <a:r>
              <a:rPr lang="en-US" sz="1000" dirty="0">
                <a:solidFill>
                  <a:srgbClr val="384653"/>
                </a:solidFill>
                <a:latin typeface="Roboto" pitchFamily="34" charset="0"/>
                <a:ea typeface="Roboto" pitchFamily="34" charset="-122"/>
                <a:cs typeface="Roboto" pitchFamily="34" charset="-120"/>
              </a:rPr>
              <a:t>GERD</a:t>
            </a:r>
            <a:endParaRPr lang="en-US" sz="1000" dirty="0">
              <a:solidFill>
                <a:prstClr val="black"/>
              </a:solidFill>
              <a:latin typeface="Calibri" panose="020F0502020204030204"/>
            </a:endParaRPr>
          </a:p>
        </p:txBody>
      </p:sp>
      <p:sp>
        <p:nvSpPr>
          <p:cNvPr id="12" name="Shape 9"/>
          <p:cNvSpPr/>
          <p:nvPr/>
        </p:nvSpPr>
        <p:spPr>
          <a:xfrm>
            <a:off x="874781" y="1064604"/>
            <a:ext cx="128290" cy="155231"/>
          </a:xfrm>
          <a:prstGeom prst="roundRect">
            <a:avLst>
              <a:gd name="adj" fmla="val 11879"/>
            </a:avLst>
          </a:prstGeom>
          <a:solidFill>
            <a:srgbClr val="69B7CB"/>
          </a:solidFill>
          <a:ln/>
        </p:spPr>
        <p:txBody>
          <a:bodyPr/>
          <a:lstStyle/>
          <a:p>
            <a:pPr defTabSz="761970"/>
            <a:endParaRPr lang="it-IT" sz="1500">
              <a:solidFill>
                <a:prstClr val="black"/>
              </a:solidFill>
              <a:latin typeface="Calibri" panose="020F0502020204030204"/>
            </a:endParaRPr>
          </a:p>
        </p:txBody>
      </p:sp>
      <p:sp>
        <p:nvSpPr>
          <p:cNvPr id="13" name="Text 10"/>
          <p:cNvSpPr/>
          <p:nvPr/>
        </p:nvSpPr>
        <p:spPr>
          <a:xfrm>
            <a:off x="1053871" y="1064604"/>
            <a:ext cx="400546" cy="155231"/>
          </a:xfrm>
          <a:prstGeom prst="rect">
            <a:avLst/>
          </a:prstGeom>
          <a:noFill/>
          <a:ln/>
        </p:spPr>
        <p:txBody>
          <a:bodyPr wrap="none" lIns="0" tIns="0" rIns="0" bIns="0" rtlCol="0" anchor="t"/>
          <a:lstStyle/>
          <a:p>
            <a:pPr defTabSz="761970">
              <a:lnSpc>
                <a:spcPts val="1000"/>
              </a:lnSpc>
            </a:pPr>
            <a:r>
              <a:rPr lang="en-US" sz="1000" dirty="0">
                <a:solidFill>
                  <a:srgbClr val="384653"/>
                </a:solidFill>
                <a:latin typeface="Roboto" pitchFamily="34" charset="0"/>
                <a:ea typeface="Roboto" pitchFamily="34" charset="-122"/>
                <a:cs typeface="Roboto" pitchFamily="34" charset="-120"/>
              </a:rPr>
              <a:t>NAFLD</a:t>
            </a:r>
            <a:endParaRPr lang="en-US" sz="1000" dirty="0">
              <a:solidFill>
                <a:prstClr val="black"/>
              </a:solidFill>
              <a:latin typeface="Calibri" panose="020F0502020204030204"/>
            </a:endParaRPr>
          </a:p>
        </p:txBody>
      </p:sp>
      <p:sp>
        <p:nvSpPr>
          <p:cNvPr id="14" name="Shape 11"/>
          <p:cNvSpPr/>
          <p:nvPr/>
        </p:nvSpPr>
        <p:spPr>
          <a:xfrm>
            <a:off x="2123880" y="905637"/>
            <a:ext cx="128290" cy="155231"/>
          </a:xfrm>
          <a:prstGeom prst="roundRect">
            <a:avLst>
              <a:gd name="adj" fmla="val 11879"/>
            </a:avLst>
          </a:prstGeom>
          <a:solidFill>
            <a:srgbClr val="94CBDA"/>
          </a:solidFill>
          <a:ln/>
        </p:spPr>
        <p:txBody>
          <a:bodyPr/>
          <a:lstStyle/>
          <a:p>
            <a:pPr defTabSz="761970"/>
            <a:endParaRPr lang="it-IT" sz="1500">
              <a:solidFill>
                <a:prstClr val="black"/>
              </a:solidFill>
              <a:latin typeface="Calibri" panose="020F0502020204030204"/>
            </a:endParaRPr>
          </a:p>
        </p:txBody>
      </p:sp>
      <p:sp>
        <p:nvSpPr>
          <p:cNvPr id="15" name="Text 12"/>
          <p:cNvSpPr/>
          <p:nvPr/>
        </p:nvSpPr>
        <p:spPr>
          <a:xfrm>
            <a:off x="2302970" y="905637"/>
            <a:ext cx="711696" cy="155231"/>
          </a:xfrm>
          <a:prstGeom prst="rect">
            <a:avLst/>
          </a:prstGeom>
          <a:noFill/>
          <a:ln/>
        </p:spPr>
        <p:txBody>
          <a:bodyPr wrap="none" lIns="0" tIns="0" rIns="0" bIns="0" rtlCol="0" anchor="t"/>
          <a:lstStyle/>
          <a:p>
            <a:pPr defTabSz="761970">
              <a:lnSpc>
                <a:spcPts val="1000"/>
              </a:lnSpc>
            </a:pPr>
            <a:r>
              <a:rPr lang="en-US" sz="1000" dirty="0">
                <a:solidFill>
                  <a:srgbClr val="384653"/>
                </a:solidFill>
                <a:latin typeface="Roboto" pitchFamily="34" charset="0"/>
                <a:ea typeface="Roboto" pitchFamily="34" charset="-122"/>
                <a:cs typeface="Roboto" pitchFamily="34" charset="-120"/>
              </a:rPr>
              <a:t>Sleep Apnea</a:t>
            </a:r>
            <a:endParaRPr lang="en-US" sz="1000" dirty="0">
              <a:solidFill>
                <a:prstClr val="black"/>
              </a:solidFill>
              <a:latin typeface="Calibri" panose="020F0502020204030204"/>
            </a:endParaRPr>
          </a:p>
        </p:txBody>
      </p:sp>
      <p:sp>
        <p:nvSpPr>
          <p:cNvPr id="16" name="Text 13"/>
          <p:cNvSpPr/>
          <p:nvPr/>
        </p:nvSpPr>
        <p:spPr>
          <a:xfrm>
            <a:off x="5026261" y="3162993"/>
            <a:ext cx="6754868" cy="2020831"/>
          </a:xfrm>
          <a:prstGeom prst="rect">
            <a:avLst/>
          </a:prstGeom>
          <a:noFill/>
          <a:ln/>
        </p:spPr>
        <p:txBody>
          <a:bodyPr wrap="none" lIns="0" tIns="0" rIns="0" bIns="0" rtlCol="0" anchor="t"/>
          <a:lstStyle/>
          <a:p>
            <a:pPr defTabSz="761970">
              <a:lnSpc>
                <a:spcPct val="150000"/>
              </a:lnSpc>
            </a:pPr>
            <a:r>
              <a:rPr lang="en-US" sz="2000" dirty="0">
                <a:solidFill>
                  <a:srgbClr val="384653"/>
                </a:solidFill>
                <a:latin typeface="Roboto" pitchFamily="34" charset="0"/>
                <a:ea typeface="Roboto" pitchFamily="34" charset="-122"/>
                <a:cs typeface="Roboto" pitchFamily="34" charset="-120"/>
              </a:rPr>
              <a:t>The study population had various obesity-related comorbidities </a:t>
            </a:r>
          </a:p>
          <a:p>
            <a:pPr marL="342900" indent="-342900" defTabSz="761970">
              <a:lnSpc>
                <a:spcPct val="150000"/>
              </a:lnSpc>
              <a:buFont typeface="Arial" panose="020B0604020202020204" pitchFamily="34" charset="0"/>
              <a:buChar char="•"/>
            </a:pPr>
            <a:r>
              <a:rPr lang="en-US" sz="2000" dirty="0">
                <a:solidFill>
                  <a:srgbClr val="384653"/>
                </a:solidFill>
                <a:latin typeface="Roboto" pitchFamily="34" charset="0"/>
                <a:ea typeface="Roboto" pitchFamily="34" charset="-122"/>
                <a:cs typeface="Roboto" pitchFamily="34" charset="-120"/>
              </a:rPr>
              <a:t>Hypertension was most common (50% of patients) </a:t>
            </a:r>
          </a:p>
          <a:p>
            <a:pPr marL="342900" indent="-342900" defTabSz="761970">
              <a:lnSpc>
                <a:spcPct val="150000"/>
              </a:lnSpc>
              <a:buFont typeface="Arial" panose="020B0604020202020204" pitchFamily="34" charset="0"/>
              <a:buChar char="•"/>
            </a:pPr>
            <a:r>
              <a:rPr lang="en-US" sz="2000" dirty="0">
                <a:solidFill>
                  <a:srgbClr val="384653"/>
                </a:solidFill>
                <a:latin typeface="Roboto" pitchFamily="34" charset="0"/>
                <a:ea typeface="Roboto" pitchFamily="34" charset="-122"/>
                <a:cs typeface="Roboto" pitchFamily="34" charset="-120"/>
              </a:rPr>
              <a:t>Gastroesophageal reflux disease (GERD) 35%</a:t>
            </a:r>
          </a:p>
          <a:p>
            <a:pPr marL="342900" indent="-342900" defTabSz="761970">
              <a:lnSpc>
                <a:spcPct val="150000"/>
              </a:lnSpc>
              <a:buFont typeface="Arial" panose="020B0604020202020204" pitchFamily="34" charset="0"/>
              <a:buChar char="•"/>
            </a:pPr>
            <a:r>
              <a:rPr lang="en-US" sz="2000" dirty="0">
                <a:solidFill>
                  <a:srgbClr val="384653"/>
                </a:solidFill>
                <a:latin typeface="Roboto" pitchFamily="34" charset="0"/>
                <a:ea typeface="Roboto" pitchFamily="34" charset="-122"/>
                <a:cs typeface="Roboto" pitchFamily="34" charset="-120"/>
              </a:rPr>
              <a:t>Dyslipidemia 35%.</a:t>
            </a:r>
            <a:endParaRPr lang="en-US" sz="2000" dirty="0">
              <a:solidFill>
                <a:prstClr val="black"/>
              </a:solidFill>
              <a:latin typeface="Calibri" panose="020F0502020204030204"/>
            </a:endParaRPr>
          </a:p>
        </p:txBody>
      </p:sp>
      <p:pic>
        <p:nvPicPr>
          <p:cNvPr id="17" name="Immagine 16">
            <a:extLst>
              <a:ext uri="{FF2B5EF4-FFF2-40B4-BE49-F238E27FC236}">
                <a16:creationId xmlns:a16="http://schemas.microsoft.com/office/drawing/2014/main" id="{A56AAD95-DBF4-4C09-DE1C-9235BF7C9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pic>
        <p:nvPicPr>
          <p:cNvPr id="19" name="Immagine 18" descr="Immagine che contiene testo, ricevuta, Carattere, schermata&#10;&#10;Il contenuto generato dall'IA potrebbe non essere corretto.">
            <a:extLst>
              <a:ext uri="{FF2B5EF4-FFF2-40B4-BE49-F238E27FC236}">
                <a16:creationId xmlns:a16="http://schemas.microsoft.com/office/drawing/2014/main" id="{DC890B9A-8E24-30FE-0250-C4050D7C2A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5351" y="309042"/>
            <a:ext cx="6810687" cy="208597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91400" y="0"/>
            <a:ext cx="4800600" cy="6858000"/>
          </a:xfrm>
          <a:prstGeom prst="rect">
            <a:avLst/>
          </a:prstGeom>
        </p:spPr>
      </p:pic>
      <p:sp>
        <p:nvSpPr>
          <p:cNvPr id="3" name="Text 0"/>
          <p:cNvSpPr/>
          <p:nvPr/>
        </p:nvSpPr>
        <p:spPr>
          <a:xfrm>
            <a:off x="667842" y="329483"/>
            <a:ext cx="5192613" cy="590649"/>
          </a:xfrm>
          <a:prstGeom prst="rect">
            <a:avLst/>
          </a:prstGeom>
          <a:noFill/>
          <a:ln/>
        </p:spPr>
        <p:txBody>
          <a:bodyPr wrap="none" lIns="0" tIns="0" rIns="0" bIns="0" rtlCol="0" anchor="t"/>
          <a:lstStyle/>
          <a:p>
            <a:pPr defTabSz="761970">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Bariatrifast Composition</a:t>
            </a:r>
            <a:endParaRPr lang="en-US" sz="3708" dirty="0">
              <a:solidFill>
                <a:prstClr val="black"/>
              </a:solidFill>
              <a:latin typeface="Calibri" panose="020F0502020204030204"/>
            </a:endParaRPr>
          </a:p>
        </p:txBody>
      </p:sp>
      <p:sp>
        <p:nvSpPr>
          <p:cNvPr id="4" name="Shape 1"/>
          <p:cNvSpPr/>
          <p:nvPr/>
        </p:nvSpPr>
        <p:spPr>
          <a:xfrm>
            <a:off x="661492" y="2290763"/>
            <a:ext cx="6297018" cy="3150593"/>
          </a:xfrm>
          <a:prstGeom prst="roundRect">
            <a:avLst>
              <a:gd name="adj" fmla="val 2520"/>
            </a:avLst>
          </a:prstGeom>
          <a:noFill/>
          <a:ln w="7620">
            <a:solidFill>
              <a:srgbClr val="000000">
                <a:alpha val="8000"/>
              </a:srgbClr>
            </a:solidFill>
            <a:prstDash val="solid"/>
          </a:ln>
        </p:spPr>
        <p:txBody>
          <a:bodyPr/>
          <a:lstStyle/>
          <a:p>
            <a:pPr defTabSz="761970"/>
            <a:endParaRPr lang="it-IT" sz="1500">
              <a:solidFill>
                <a:prstClr val="black"/>
              </a:solidFill>
              <a:latin typeface="Calibri" panose="020F0502020204030204"/>
            </a:endParaRPr>
          </a:p>
        </p:txBody>
      </p:sp>
      <p:sp>
        <p:nvSpPr>
          <p:cNvPr id="5" name="Shape 2"/>
          <p:cNvSpPr/>
          <p:nvPr/>
        </p:nvSpPr>
        <p:spPr>
          <a:xfrm>
            <a:off x="667842" y="2297112"/>
            <a:ext cx="6284318" cy="522982"/>
          </a:xfrm>
          <a:prstGeom prst="rect">
            <a:avLst/>
          </a:prstGeom>
          <a:solidFill>
            <a:srgbClr val="FFFFFF">
              <a:alpha val="4000"/>
            </a:srgbClr>
          </a:solidFill>
          <a:ln/>
        </p:spPr>
        <p:txBody>
          <a:bodyPr/>
          <a:lstStyle/>
          <a:p>
            <a:pPr defTabSz="761970"/>
            <a:endParaRPr lang="it-IT" sz="1500">
              <a:solidFill>
                <a:prstClr val="black"/>
              </a:solidFill>
              <a:latin typeface="Calibri" panose="020F0502020204030204"/>
            </a:endParaRPr>
          </a:p>
        </p:txBody>
      </p:sp>
      <p:sp>
        <p:nvSpPr>
          <p:cNvPr id="6" name="Text 3"/>
          <p:cNvSpPr/>
          <p:nvPr/>
        </p:nvSpPr>
        <p:spPr>
          <a:xfrm>
            <a:off x="856853" y="2416869"/>
            <a:ext cx="2760960"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Magnesium</a:t>
            </a:r>
            <a:endParaRPr lang="en-US" sz="1458" dirty="0">
              <a:solidFill>
                <a:prstClr val="black"/>
              </a:solidFill>
              <a:latin typeface="Calibri" panose="020F0502020204030204"/>
            </a:endParaRPr>
          </a:p>
        </p:txBody>
      </p:sp>
      <p:sp>
        <p:nvSpPr>
          <p:cNvPr id="7" name="Text 4"/>
          <p:cNvSpPr/>
          <p:nvPr/>
        </p:nvSpPr>
        <p:spPr>
          <a:xfrm>
            <a:off x="4002187" y="2416869"/>
            <a:ext cx="2760960"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56.3 mg</a:t>
            </a:r>
            <a:endParaRPr lang="en-US" sz="1458" dirty="0">
              <a:solidFill>
                <a:prstClr val="black"/>
              </a:solidFill>
              <a:latin typeface="Calibri" panose="020F0502020204030204"/>
            </a:endParaRPr>
          </a:p>
        </p:txBody>
      </p:sp>
      <p:sp>
        <p:nvSpPr>
          <p:cNvPr id="8" name="Shape 5"/>
          <p:cNvSpPr/>
          <p:nvPr/>
        </p:nvSpPr>
        <p:spPr>
          <a:xfrm>
            <a:off x="667842" y="2820094"/>
            <a:ext cx="6284318" cy="522982"/>
          </a:xfrm>
          <a:prstGeom prst="rect">
            <a:avLst/>
          </a:prstGeom>
          <a:solidFill>
            <a:srgbClr val="000000">
              <a:alpha val="4000"/>
            </a:srgbClr>
          </a:solidFill>
          <a:ln/>
        </p:spPr>
        <p:txBody>
          <a:bodyPr/>
          <a:lstStyle/>
          <a:p>
            <a:pPr defTabSz="761970"/>
            <a:endParaRPr lang="it-IT" sz="1500">
              <a:solidFill>
                <a:prstClr val="black"/>
              </a:solidFill>
              <a:latin typeface="Calibri" panose="020F0502020204030204"/>
            </a:endParaRPr>
          </a:p>
        </p:txBody>
      </p:sp>
      <p:sp>
        <p:nvSpPr>
          <p:cNvPr id="9" name="Text 6"/>
          <p:cNvSpPr/>
          <p:nvPr/>
        </p:nvSpPr>
        <p:spPr>
          <a:xfrm>
            <a:off x="856853" y="2939852"/>
            <a:ext cx="2760960"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Iron</a:t>
            </a:r>
            <a:endParaRPr lang="en-US" sz="1458" dirty="0">
              <a:solidFill>
                <a:prstClr val="black"/>
              </a:solidFill>
              <a:latin typeface="Calibri" panose="020F0502020204030204"/>
            </a:endParaRPr>
          </a:p>
        </p:txBody>
      </p:sp>
      <p:sp>
        <p:nvSpPr>
          <p:cNvPr id="10" name="Text 7"/>
          <p:cNvSpPr/>
          <p:nvPr/>
        </p:nvSpPr>
        <p:spPr>
          <a:xfrm>
            <a:off x="4002187" y="2939852"/>
            <a:ext cx="2760960"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65.0 mg</a:t>
            </a:r>
            <a:endParaRPr lang="en-US" sz="1458" dirty="0">
              <a:solidFill>
                <a:prstClr val="black"/>
              </a:solidFill>
              <a:latin typeface="Calibri" panose="020F0502020204030204"/>
            </a:endParaRPr>
          </a:p>
        </p:txBody>
      </p:sp>
      <p:sp>
        <p:nvSpPr>
          <p:cNvPr id="11" name="Shape 8"/>
          <p:cNvSpPr/>
          <p:nvPr/>
        </p:nvSpPr>
        <p:spPr>
          <a:xfrm>
            <a:off x="667842" y="3343077"/>
            <a:ext cx="6284318" cy="522982"/>
          </a:xfrm>
          <a:prstGeom prst="rect">
            <a:avLst/>
          </a:prstGeom>
          <a:solidFill>
            <a:srgbClr val="FFFFFF">
              <a:alpha val="4000"/>
            </a:srgbClr>
          </a:solidFill>
          <a:ln/>
        </p:spPr>
        <p:txBody>
          <a:bodyPr/>
          <a:lstStyle/>
          <a:p>
            <a:pPr defTabSz="761970"/>
            <a:endParaRPr lang="it-IT" sz="1500">
              <a:solidFill>
                <a:prstClr val="black"/>
              </a:solidFill>
              <a:latin typeface="Calibri" panose="020F0502020204030204"/>
            </a:endParaRPr>
          </a:p>
        </p:txBody>
      </p:sp>
      <p:sp>
        <p:nvSpPr>
          <p:cNvPr id="12" name="Text 9"/>
          <p:cNvSpPr/>
          <p:nvPr/>
        </p:nvSpPr>
        <p:spPr>
          <a:xfrm>
            <a:off x="856853" y="3462834"/>
            <a:ext cx="2760960"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Vitamin D</a:t>
            </a:r>
            <a:endParaRPr lang="en-US" sz="1458" dirty="0">
              <a:solidFill>
                <a:prstClr val="black"/>
              </a:solidFill>
              <a:latin typeface="Calibri" panose="020F0502020204030204"/>
            </a:endParaRPr>
          </a:p>
        </p:txBody>
      </p:sp>
      <p:sp>
        <p:nvSpPr>
          <p:cNvPr id="13" name="Text 10"/>
          <p:cNvSpPr/>
          <p:nvPr/>
        </p:nvSpPr>
        <p:spPr>
          <a:xfrm>
            <a:off x="4002187" y="3462834"/>
            <a:ext cx="2760960"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175.0 μg (7,000 IU)</a:t>
            </a:r>
            <a:endParaRPr lang="en-US" sz="1458" dirty="0">
              <a:solidFill>
                <a:prstClr val="black"/>
              </a:solidFill>
              <a:latin typeface="Calibri" panose="020F0502020204030204"/>
            </a:endParaRPr>
          </a:p>
        </p:txBody>
      </p:sp>
      <p:sp>
        <p:nvSpPr>
          <p:cNvPr id="14" name="Shape 11"/>
          <p:cNvSpPr/>
          <p:nvPr/>
        </p:nvSpPr>
        <p:spPr>
          <a:xfrm>
            <a:off x="667842" y="3866058"/>
            <a:ext cx="6284318" cy="522982"/>
          </a:xfrm>
          <a:prstGeom prst="rect">
            <a:avLst/>
          </a:prstGeom>
          <a:solidFill>
            <a:srgbClr val="000000">
              <a:alpha val="4000"/>
            </a:srgbClr>
          </a:solidFill>
          <a:ln/>
        </p:spPr>
        <p:txBody>
          <a:bodyPr/>
          <a:lstStyle/>
          <a:p>
            <a:pPr defTabSz="761970"/>
            <a:endParaRPr lang="it-IT" sz="1500">
              <a:solidFill>
                <a:prstClr val="black"/>
              </a:solidFill>
              <a:latin typeface="Calibri" panose="020F0502020204030204"/>
            </a:endParaRPr>
          </a:p>
        </p:txBody>
      </p:sp>
      <p:sp>
        <p:nvSpPr>
          <p:cNvPr id="15" name="Text 12"/>
          <p:cNvSpPr/>
          <p:nvPr/>
        </p:nvSpPr>
        <p:spPr>
          <a:xfrm>
            <a:off x="856853" y="3985816"/>
            <a:ext cx="2760960"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Vitamin B12</a:t>
            </a:r>
            <a:endParaRPr lang="en-US" sz="1458" dirty="0">
              <a:solidFill>
                <a:prstClr val="black"/>
              </a:solidFill>
              <a:latin typeface="Calibri" panose="020F0502020204030204"/>
            </a:endParaRPr>
          </a:p>
        </p:txBody>
      </p:sp>
      <p:sp>
        <p:nvSpPr>
          <p:cNvPr id="16" name="Text 13"/>
          <p:cNvSpPr/>
          <p:nvPr/>
        </p:nvSpPr>
        <p:spPr>
          <a:xfrm>
            <a:off x="4002187" y="3985816"/>
            <a:ext cx="2760960"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500.0 μg</a:t>
            </a:r>
            <a:endParaRPr lang="en-US" sz="1458" dirty="0">
              <a:solidFill>
                <a:prstClr val="black"/>
              </a:solidFill>
              <a:latin typeface="Calibri" panose="020F0502020204030204"/>
            </a:endParaRPr>
          </a:p>
        </p:txBody>
      </p:sp>
      <p:sp>
        <p:nvSpPr>
          <p:cNvPr id="17" name="Shape 14"/>
          <p:cNvSpPr/>
          <p:nvPr/>
        </p:nvSpPr>
        <p:spPr>
          <a:xfrm>
            <a:off x="667842" y="4389041"/>
            <a:ext cx="6284318" cy="522982"/>
          </a:xfrm>
          <a:prstGeom prst="rect">
            <a:avLst/>
          </a:prstGeom>
          <a:solidFill>
            <a:srgbClr val="FFFFFF">
              <a:alpha val="4000"/>
            </a:srgbClr>
          </a:solidFill>
          <a:ln/>
        </p:spPr>
        <p:txBody>
          <a:bodyPr/>
          <a:lstStyle/>
          <a:p>
            <a:pPr defTabSz="761970"/>
            <a:endParaRPr lang="it-IT" sz="1500">
              <a:solidFill>
                <a:prstClr val="black"/>
              </a:solidFill>
              <a:latin typeface="Calibri" panose="020F0502020204030204"/>
            </a:endParaRPr>
          </a:p>
        </p:txBody>
      </p:sp>
      <p:sp>
        <p:nvSpPr>
          <p:cNvPr id="18" name="Text 15"/>
          <p:cNvSpPr/>
          <p:nvPr/>
        </p:nvSpPr>
        <p:spPr>
          <a:xfrm>
            <a:off x="856853" y="4508798"/>
            <a:ext cx="2760960"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Folic acid</a:t>
            </a:r>
            <a:endParaRPr lang="en-US" sz="1458" dirty="0">
              <a:solidFill>
                <a:prstClr val="black"/>
              </a:solidFill>
              <a:latin typeface="Calibri" panose="020F0502020204030204"/>
            </a:endParaRPr>
          </a:p>
        </p:txBody>
      </p:sp>
      <p:sp>
        <p:nvSpPr>
          <p:cNvPr id="19" name="Text 16"/>
          <p:cNvSpPr/>
          <p:nvPr/>
        </p:nvSpPr>
        <p:spPr>
          <a:xfrm>
            <a:off x="4002187" y="4508798"/>
            <a:ext cx="2760960"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400.0 μg</a:t>
            </a:r>
            <a:endParaRPr lang="en-US" sz="1458" dirty="0">
              <a:solidFill>
                <a:prstClr val="black"/>
              </a:solidFill>
              <a:latin typeface="Calibri" panose="020F0502020204030204"/>
            </a:endParaRPr>
          </a:p>
        </p:txBody>
      </p:sp>
      <p:sp>
        <p:nvSpPr>
          <p:cNvPr id="20" name="Shape 17"/>
          <p:cNvSpPr/>
          <p:nvPr/>
        </p:nvSpPr>
        <p:spPr>
          <a:xfrm>
            <a:off x="667842" y="4912022"/>
            <a:ext cx="6284318" cy="522982"/>
          </a:xfrm>
          <a:prstGeom prst="rect">
            <a:avLst/>
          </a:prstGeom>
          <a:solidFill>
            <a:srgbClr val="000000">
              <a:alpha val="4000"/>
            </a:srgbClr>
          </a:solidFill>
          <a:ln/>
        </p:spPr>
        <p:txBody>
          <a:bodyPr/>
          <a:lstStyle/>
          <a:p>
            <a:pPr defTabSz="761970"/>
            <a:endParaRPr lang="it-IT" sz="1500">
              <a:solidFill>
                <a:prstClr val="black"/>
              </a:solidFill>
              <a:latin typeface="Calibri" panose="020F0502020204030204"/>
            </a:endParaRPr>
          </a:p>
        </p:txBody>
      </p:sp>
      <p:sp>
        <p:nvSpPr>
          <p:cNvPr id="21" name="Text 18"/>
          <p:cNvSpPr/>
          <p:nvPr/>
        </p:nvSpPr>
        <p:spPr>
          <a:xfrm>
            <a:off x="856853" y="5031780"/>
            <a:ext cx="2760960"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Vitamin C</a:t>
            </a:r>
            <a:endParaRPr lang="en-US" sz="1458" dirty="0">
              <a:solidFill>
                <a:prstClr val="black"/>
              </a:solidFill>
              <a:latin typeface="Calibri" panose="020F0502020204030204"/>
            </a:endParaRPr>
          </a:p>
        </p:txBody>
      </p:sp>
      <p:sp>
        <p:nvSpPr>
          <p:cNvPr id="22" name="Text 19"/>
          <p:cNvSpPr/>
          <p:nvPr/>
        </p:nvSpPr>
        <p:spPr>
          <a:xfrm>
            <a:off x="4002187" y="5031780"/>
            <a:ext cx="2760960" cy="283468"/>
          </a:xfrm>
          <a:prstGeom prst="rect">
            <a:avLst/>
          </a:prstGeom>
          <a:noFill/>
          <a:ln/>
        </p:spPr>
        <p:txBody>
          <a:bodyPr wrap="none" lIns="0" tIns="0" rIns="0" bIns="0" rtlCol="0" anchor="t"/>
          <a:lstStyle/>
          <a:p>
            <a:pPr defTabSz="761970">
              <a:lnSpc>
                <a:spcPts val="2208"/>
              </a:lnSpc>
            </a:pPr>
            <a:r>
              <a:rPr lang="en-US" sz="1458" dirty="0">
                <a:solidFill>
                  <a:srgbClr val="384653"/>
                </a:solidFill>
                <a:latin typeface="Roboto" pitchFamily="34" charset="0"/>
                <a:ea typeface="Roboto" pitchFamily="34" charset="-122"/>
                <a:cs typeface="Roboto" pitchFamily="34" charset="-120"/>
              </a:rPr>
              <a:t>120.0 mg</a:t>
            </a:r>
            <a:endParaRPr lang="en-US" sz="1458" dirty="0">
              <a:solidFill>
                <a:prstClr val="black"/>
              </a:solidFill>
              <a:latin typeface="Calibri" panose="020F0502020204030204"/>
            </a:endParaRPr>
          </a:p>
        </p:txBody>
      </p:sp>
      <p:pic>
        <p:nvPicPr>
          <p:cNvPr id="23" name="Immagine 22">
            <a:extLst>
              <a:ext uri="{FF2B5EF4-FFF2-40B4-BE49-F238E27FC236}">
                <a16:creationId xmlns:a16="http://schemas.microsoft.com/office/drawing/2014/main" id="{24A81ECC-48DB-E678-B176-F1D6209F6A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pic>
        <p:nvPicPr>
          <p:cNvPr id="25" name="Immagine 24" descr="Immagine che contiene testo, schermata, numero&#10;&#10;Il contenuto generato dall'IA potrebbe non essere corretto.">
            <a:extLst>
              <a:ext uri="{FF2B5EF4-FFF2-40B4-BE49-F238E27FC236}">
                <a16:creationId xmlns:a16="http://schemas.microsoft.com/office/drawing/2014/main" id="{026B84B4-B858-4367-9EA9-112BC16F94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6573" y="0"/>
            <a:ext cx="4800600" cy="613128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0" descr="preencoded.png"/>
          <p:cNvPicPr>
            <a:picLocks noChangeAspect="1"/>
          </p:cNvPicPr>
          <p:nvPr/>
        </p:nvPicPr>
        <p:blipFill>
          <a:blip r:embed="rId3"/>
          <a:stretch>
            <a:fillRect/>
          </a:stretch>
        </p:blipFill>
        <p:spPr>
          <a:xfrm>
            <a:off x="1158448" y="1298774"/>
            <a:ext cx="6419821" cy="4659499"/>
          </a:xfrm>
          <a:prstGeom prst="rect">
            <a:avLst/>
          </a:prstGeom>
        </p:spPr>
      </p:pic>
      <p:sp>
        <p:nvSpPr>
          <p:cNvPr id="2" name="Text 0"/>
          <p:cNvSpPr/>
          <p:nvPr/>
        </p:nvSpPr>
        <p:spPr>
          <a:xfrm>
            <a:off x="449263" y="353020"/>
            <a:ext cx="3209528" cy="401142"/>
          </a:xfrm>
          <a:prstGeom prst="rect">
            <a:avLst/>
          </a:prstGeom>
          <a:noFill/>
          <a:ln/>
        </p:spPr>
        <p:txBody>
          <a:bodyPr wrap="none" lIns="0" tIns="0" rIns="0" bIns="0" rtlCol="0" anchor="t"/>
          <a:lstStyle/>
          <a:p>
            <a:pPr defTabSz="761970">
              <a:lnSpc>
                <a:spcPts val="3125"/>
              </a:lnSpc>
            </a:pPr>
            <a:r>
              <a:rPr lang="en-US" sz="2500" b="1" dirty="0">
                <a:solidFill>
                  <a:srgbClr val="2E3C4E"/>
                </a:solidFill>
                <a:latin typeface="Host Grotesk Medium" pitchFamily="34" charset="0"/>
                <a:ea typeface="Host Grotesk Medium" pitchFamily="34" charset="-122"/>
                <a:cs typeface="Host Grotesk Medium" pitchFamily="34" charset="-120"/>
              </a:rPr>
              <a:t>Weight Loss Results</a:t>
            </a:r>
            <a:endParaRPr lang="en-US" sz="2500" b="1" dirty="0">
              <a:solidFill>
                <a:prstClr val="black"/>
              </a:solidFill>
              <a:latin typeface="Calibri" panose="020F0502020204030204"/>
            </a:endParaRPr>
          </a:p>
        </p:txBody>
      </p:sp>
      <p:sp>
        <p:nvSpPr>
          <p:cNvPr id="4" name="Shape 1"/>
          <p:cNvSpPr/>
          <p:nvPr/>
        </p:nvSpPr>
        <p:spPr>
          <a:xfrm>
            <a:off x="2418406" y="1083393"/>
            <a:ext cx="146546" cy="251476"/>
          </a:xfrm>
          <a:prstGeom prst="roundRect">
            <a:avLst>
              <a:gd name="adj" fmla="val 11879"/>
            </a:avLst>
          </a:prstGeom>
          <a:solidFill>
            <a:srgbClr val="143139"/>
          </a:solidFill>
          <a:ln/>
        </p:spPr>
        <p:txBody>
          <a:bodyPr/>
          <a:lstStyle/>
          <a:p>
            <a:pPr defTabSz="761970"/>
            <a:endParaRPr lang="it-IT" sz="1400">
              <a:solidFill>
                <a:prstClr val="black"/>
              </a:solidFill>
              <a:latin typeface="Calibri" panose="020F0502020204030204"/>
            </a:endParaRPr>
          </a:p>
        </p:txBody>
      </p:sp>
      <p:sp>
        <p:nvSpPr>
          <p:cNvPr id="5" name="Text 2"/>
          <p:cNvSpPr/>
          <p:nvPr/>
        </p:nvSpPr>
        <p:spPr>
          <a:xfrm>
            <a:off x="2597496" y="1173036"/>
            <a:ext cx="1061295" cy="251476"/>
          </a:xfrm>
          <a:prstGeom prst="rect">
            <a:avLst/>
          </a:prstGeom>
          <a:noFill/>
          <a:ln/>
        </p:spPr>
        <p:txBody>
          <a:bodyPr wrap="none" lIns="0" tIns="0" rIns="0" bIns="0" rtlCol="0" anchor="t"/>
          <a:lstStyle/>
          <a:p>
            <a:pPr defTabSz="761970">
              <a:lnSpc>
                <a:spcPts val="1000"/>
              </a:lnSpc>
            </a:pPr>
            <a:r>
              <a:rPr lang="en-US" sz="1600" dirty="0">
                <a:solidFill>
                  <a:srgbClr val="384653"/>
                </a:solidFill>
                <a:latin typeface="Roboto" pitchFamily="34" charset="0"/>
                <a:ea typeface="Roboto" pitchFamily="34" charset="-122"/>
                <a:cs typeface="Roboto" pitchFamily="34" charset="-120"/>
              </a:rPr>
              <a:t>VSG Weight (kg)</a:t>
            </a:r>
            <a:endParaRPr lang="en-US" sz="1600" dirty="0">
              <a:solidFill>
                <a:prstClr val="black"/>
              </a:solidFill>
              <a:latin typeface="Calibri" panose="020F0502020204030204"/>
            </a:endParaRPr>
          </a:p>
        </p:txBody>
      </p:sp>
      <p:sp>
        <p:nvSpPr>
          <p:cNvPr id="6" name="Shape 3"/>
          <p:cNvSpPr/>
          <p:nvPr/>
        </p:nvSpPr>
        <p:spPr>
          <a:xfrm>
            <a:off x="4368359" y="1083393"/>
            <a:ext cx="146546" cy="251476"/>
          </a:xfrm>
          <a:prstGeom prst="roundRect">
            <a:avLst>
              <a:gd name="adj" fmla="val 11879"/>
            </a:avLst>
          </a:prstGeom>
          <a:solidFill>
            <a:srgbClr val="296675"/>
          </a:solidFill>
          <a:ln/>
        </p:spPr>
        <p:txBody>
          <a:bodyPr/>
          <a:lstStyle/>
          <a:p>
            <a:pPr defTabSz="761970"/>
            <a:endParaRPr lang="it-IT" sz="1400">
              <a:solidFill>
                <a:prstClr val="black"/>
              </a:solidFill>
              <a:latin typeface="Calibri" panose="020F0502020204030204"/>
            </a:endParaRPr>
          </a:p>
        </p:txBody>
      </p:sp>
      <p:sp>
        <p:nvSpPr>
          <p:cNvPr id="7" name="Text 4"/>
          <p:cNvSpPr/>
          <p:nvPr/>
        </p:nvSpPr>
        <p:spPr>
          <a:xfrm>
            <a:off x="4693657" y="1173036"/>
            <a:ext cx="1145052" cy="251476"/>
          </a:xfrm>
          <a:prstGeom prst="rect">
            <a:avLst/>
          </a:prstGeom>
          <a:noFill/>
          <a:ln/>
        </p:spPr>
        <p:txBody>
          <a:bodyPr wrap="none" lIns="0" tIns="0" rIns="0" bIns="0" rtlCol="0" anchor="t"/>
          <a:lstStyle/>
          <a:p>
            <a:pPr defTabSz="761970">
              <a:lnSpc>
                <a:spcPts val="1000"/>
              </a:lnSpc>
            </a:pPr>
            <a:r>
              <a:rPr lang="en-US" sz="1600" dirty="0">
                <a:solidFill>
                  <a:srgbClr val="384653"/>
                </a:solidFill>
                <a:latin typeface="Roboto" pitchFamily="34" charset="0"/>
                <a:ea typeface="Roboto" pitchFamily="34" charset="-122"/>
                <a:cs typeface="Roboto" pitchFamily="34" charset="-120"/>
              </a:rPr>
              <a:t>RYGB Weight (kg)</a:t>
            </a:r>
            <a:endParaRPr lang="en-US" sz="1600" dirty="0">
              <a:solidFill>
                <a:prstClr val="black"/>
              </a:solidFill>
              <a:latin typeface="Calibri" panose="020F0502020204030204"/>
            </a:endParaRPr>
          </a:p>
        </p:txBody>
      </p:sp>
      <p:sp>
        <p:nvSpPr>
          <p:cNvPr id="8" name="Text 5"/>
          <p:cNvSpPr/>
          <p:nvPr/>
        </p:nvSpPr>
        <p:spPr>
          <a:xfrm>
            <a:off x="7291137" y="1925053"/>
            <a:ext cx="4752391" cy="3537283"/>
          </a:xfrm>
          <a:prstGeom prst="rect">
            <a:avLst/>
          </a:prstGeom>
          <a:noFill/>
          <a:ln/>
        </p:spPr>
        <p:txBody>
          <a:bodyPr wrap="square" lIns="0" tIns="0" rIns="0" bIns="0" rtlCol="0" anchor="t"/>
          <a:lstStyle/>
          <a:p>
            <a:pPr algn="ctr" defTabSz="761970"/>
            <a:r>
              <a:rPr lang="en-US" sz="2400" dirty="0">
                <a:solidFill>
                  <a:srgbClr val="384653"/>
                </a:solidFill>
                <a:latin typeface="Roboto" pitchFamily="34" charset="0"/>
                <a:ea typeface="Roboto" pitchFamily="34" charset="-122"/>
                <a:cs typeface="Roboto" pitchFamily="34" charset="-120"/>
              </a:rPr>
              <a:t>All patients achieved significant weight loss (mean -34.7±11.8 kg). </a:t>
            </a:r>
          </a:p>
          <a:p>
            <a:pPr algn="ctr" defTabSz="761970"/>
            <a:endParaRPr lang="en-US" sz="2400" dirty="0">
              <a:solidFill>
                <a:srgbClr val="384653"/>
              </a:solidFill>
              <a:latin typeface="Roboto" pitchFamily="34" charset="0"/>
              <a:ea typeface="Roboto" pitchFamily="34" charset="-122"/>
              <a:cs typeface="Roboto" pitchFamily="34" charset="-120"/>
            </a:endParaRPr>
          </a:p>
          <a:p>
            <a:pPr algn="ctr" defTabSz="761970"/>
            <a:r>
              <a:rPr lang="en-US" sz="2400" dirty="0">
                <a:solidFill>
                  <a:srgbClr val="384653"/>
                </a:solidFill>
                <a:latin typeface="Roboto" pitchFamily="34" charset="0"/>
                <a:ea typeface="Roboto" pitchFamily="34" charset="-122"/>
                <a:cs typeface="Roboto" pitchFamily="34" charset="-120"/>
              </a:rPr>
              <a:t>RYGB patients showed higher percentage of weight loss</a:t>
            </a:r>
          </a:p>
          <a:p>
            <a:pPr algn="ctr" defTabSz="761970"/>
            <a:r>
              <a:rPr lang="en-US" sz="2400" dirty="0">
                <a:solidFill>
                  <a:srgbClr val="384653"/>
                </a:solidFill>
                <a:latin typeface="Roboto" pitchFamily="34" charset="0"/>
                <a:ea typeface="Roboto" pitchFamily="34" charset="-122"/>
                <a:cs typeface="Roboto" pitchFamily="34" charset="-120"/>
              </a:rPr>
              <a:t> (-31±7%) compared to VSG group (-25±8%), though not statistically significant.</a:t>
            </a:r>
            <a:endParaRPr lang="en-US" sz="2400" dirty="0">
              <a:solidFill>
                <a:prstClr val="black"/>
              </a:solidFill>
              <a:latin typeface="Calibri" panose="020F0502020204030204"/>
            </a:endParaRPr>
          </a:p>
        </p:txBody>
      </p:sp>
      <p:pic>
        <p:nvPicPr>
          <p:cNvPr id="9" name="Immagine 8">
            <a:extLst>
              <a:ext uri="{FF2B5EF4-FFF2-40B4-BE49-F238E27FC236}">
                <a16:creationId xmlns:a16="http://schemas.microsoft.com/office/drawing/2014/main" id="{17F4C4CC-6065-994E-C4D4-B7258ECB61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sp>
        <p:nvSpPr>
          <p:cNvPr id="11" name="Text 4">
            <a:extLst>
              <a:ext uri="{FF2B5EF4-FFF2-40B4-BE49-F238E27FC236}">
                <a16:creationId xmlns:a16="http://schemas.microsoft.com/office/drawing/2014/main" id="{4A56CE6C-456E-444A-C7C0-1E0BD42AA43F}"/>
              </a:ext>
            </a:extLst>
          </p:cNvPr>
          <p:cNvSpPr/>
          <p:nvPr/>
        </p:nvSpPr>
        <p:spPr>
          <a:xfrm rot="16200000">
            <a:off x="413007" y="3764158"/>
            <a:ext cx="1145052" cy="251476"/>
          </a:xfrm>
          <a:prstGeom prst="rect">
            <a:avLst/>
          </a:prstGeom>
          <a:noFill/>
          <a:ln/>
        </p:spPr>
        <p:txBody>
          <a:bodyPr wrap="none" lIns="0" tIns="0" rIns="0" bIns="0" rtlCol="0" anchor="t"/>
          <a:lstStyle/>
          <a:p>
            <a:pPr defTabSz="761970">
              <a:lnSpc>
                <a:spcPts val="1000"/>
              </a:lnSpc>
            </a:pPr>
            <a:r>
              <a:rPr lang="en-US" sz="1600" dirty="0">
                <a:solidFill>
                  <a:srgbClr val="384653"/>
                </a:solidFill>
                <a:latin typeface="Roboto" pitchFamily="34" charset="0"/>
                <a:ea typeface="Roboto" pitchFamily="34" charset="-122"/>
                <a:cs typeface="Roboto" pitchFamily="34" charset="-120"/>
              </a:rPr>
              <a:t>Body Weight (kg)</a:t>
            </a:r>
            <a:endParaRPr lang="en-US" sz="1600" dirty="0">
              <a:solidFill>
                <a:prstClr val="black"/>
              </a:solidFill>
              <a:latin typeface="Calibri" panose="020F050202020403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B0A16-7A83-A2ED-88EF-5BCDEE256F51}"/>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45C61260-0C43-3CB9-8DB6-5A38721AE48C}"/>
              </a:ext>
            </a:extLst>
          </p:cNvPr>
          <p:cNvSpPr/>
          <p:nvPr/>
        </p:nvSpPr>
        <p:spPr>
          <a:xfrm>
            <a:off x="449263" y="353020"/>
            <a:ext cx="9704830" cy="401142"/>
          </a:xfrm>
          <a:prstGeom prst="rect">
            <a:avLst/>
          </a:prstGeom>
          <a:noFill/>
          <a:ln/>
        </p:spPr>
        <p:txBody>
          <a:bodyPr wrap="none" lIns="0" tIns="0" rIns="0" bIns="0" rtlCol="0" anchor="t"/>
          <a:lstStyle/>
          <a:p>
            <a:pPr defTabSz="761970">
              <a:lnSpc>
                <a:spcPts val="3125"/>
              </a:lnSpc>
            </a:pPr>
            <a:r>
              <a:rPr lang="en-US" sz="2500" b="1" dirty="0">
                <a:solidFill>
                  <a:srgbClr val="2E3C4E"/>
                </a:solidFill>
                <a:latin typeface="Host Grotesk Medium" pitchFamily="34" charset="0"/>
                <a:ea typeface="Host Grotesk Medium" pitchFamily="34" charset="-122"/>
                <a:cs typeface="Host Grotesk Medium" pitchFamily="34" charset="-120"/>
              </a:rPr>
              <a:t>Changes in 25-OH Vitamin D  vitamin B12  and folic acid</a:t>
            </a:r>
            <a:endParaRPr lang="en-US" sz="2500" b="1" dirty="0">
              <a:solidFill>
                <a:prstClr val="black"/>
              </a:solidFill>
              <a:latin typeface="Calibri" panose="020F0502020204030204"/>
            </a:endParaRPr>
          </a:p>
        </p:txBody>
      </p:sp>
      <p:sp>
        <p:nvSpPr>
          <p:cNvPr id="8" name="Text 5">
            <a:extLst>
              <a:ext uri="{FF2B5EF4-FFF2-40B4-BE49-F238E27FC236}">
                <a16:creationId xmlns:a16="http://schemas.microsoft.com/office/drawing/2014/main" id="{F7240F3F-41A5-F829-E2ED-08AC91FB4257}"/>
              </a:ext>
            </a:extLst>
          </p:cNvPr>
          <p:cNvSpPr/>
          <p:nvPr/>
        </p:nvSpPr>
        <p:spPr>
          <a:xfrm>
            <a:off x="729327" y="5433654"/>
            <a:ext cx="10923955" cy="600740"/>
          </a:xfrm>
          <a:prstGeom prst="rect">
            <a:avLst/>
          </a:prstGeom>
          <a:noFill/>
          <a:ln/>
        </p:spPr>
        <p:txBody>
          <a:bodyPr wrap="square" lIns="0" tIns="0" rIns="0" bIns="0" rtlCol="0" anchor="t"/>
          <a:lstStyle/>
          <a:p>
            <a:pPr defTabSz="761970"/>
            <a:r>
              <a:rPr lang="en-US" sz="1600" dirty="0">
                <a:solidFill>
                  <a:srgbClr val="384653"/>
                </a:solidFill>
                <a:latin typeface="Roboto" pitchFamily="34" charset="0"/>
                <a:ea typeface="Roboto" pitchFamily="34" charset="-122"/>
                <a:cs typeface="Roboto" pitchFamily="34" charset="-120"/>
              </a:rPr>
              <a:t>Asterisks represent the significant difference in vitamin levels between groups at each time point by post-hoc pairwise     </a:t>
            </a:r>
            <a:r>
              <a:rPr lang="en-US" sz="1600" i="1" dirty="0">
                <a:solidFill>
                  <a:srgbClr val="384653"/>
                </a:solidFill>
                <a:latin typeface="Roboto" pitchFamily="34" charset="0"/>
                <a:ea typeface="Roboto" pitchFamily="34" charset="-122"/>
                <a:cs typeface="Roboto" pitchFamily="34" charset="-120"/>
              </a:rPr>
              <a:t>t</a:t>
            </a:r>
            <a:r>
              <a:rPr lang="en-US" sz="1600" dirty="0">
                <a:solidFill>
                  <a:srgbClr val="384653"/>
                </a:solidFill>
                <a:latin typeface="Roboto" pitchFamily="34" charset="0"/>
                <a:ea typeface="Roboto" pitchFamily="34" charset="-122"/>
                <a:cs typeface="Roboto" pitchFamily="34" charset="-120"/>
              </a:rPr>
              <a:t> - test with Bonferroni correction (*p &lt; 0.05)</a:t>
            </a:r>
            <a:endParaRPr lang="en-US" sz="1600" dirty="0">
              <a:solidFill>
                <a:prstClr val="black"/>
              </a:solidFill>
              <a:latin typeface="Calibri" panose="020F0502020204030204"/>
            </a:endParaRPr>
          </a:p>
        </p:txBody>
      </p:sp>
      <p:pic>
        <p:nvPicPr>
          <p:cNvPr id="9" name="Immagine 8">
            <a:extLst>
              <a:ext uri="{FF2B5EF4-FFF2-40B4-BE49-F238E27FC236}">
                <a16:creationId xmlns:a16="http://schemas.microsoft.com/office/drawing/2014/main" id="{E660CAFC-8E53-D469-6E2C-0F44FBE77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31451"/>
            <a:ext cx="12192000" cy="726549"/>
          </a:xfrm>
          <a:prstGeom prst="rect">
            <a:avLst/>
          </a:prstGeom>
        </p:spPr>
      </p:pic>
      <p:pic>
        <p:nvPicPr>
          <p:cNvPr id="12" name="Immagine 11">
            <a:extLst>
              <a:ext uri="{FF2B5EF4-FFF2-40B4-BE49-F238E27FC236}">
                <a16:creationId xmlns:a16="http://schemas.microsoft.com/office/drawing/2014/main" id="{E2B23EB1-6DB8-B93D-B99D-8880996EC8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327" y="823606"/>
            <a:ext cx="10923955" cy="4561520"/>
          </a:xfrm>
          <a:prstGeom prst="rect">
            <a:avLst/>
          </a:prstGeom>
        </p:spPr>
      </p:pic>
    </p:spTree>
    <p:extLst>
      <p:ext uri="{BB962C8B-B14F-4D97-AF65-F5344CB8AC3E}">
        <p14:creationId xmlns:p14="http://schemas.microsoft.com/office/powerpoint/2010/main" val="4066503281"/>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0A2CB4-6869-426F-8BC4-A32C90CBE2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394</TotalTime>
  <Words>1677</Words>
  <Application>Microsoft Office PowerPoint</Application>
  <PresentationFormat>Widescreen</PresentationFormat>
  <Paragraphs>268</Paragraphs>
  <Slides>28</Slides>
  <Notes>26</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28</vt:i4>
      </vt:variant>
    </vt:vector>
  </HeadingPairs>
  <TitlesOfParts>
    <vt:vector size="37" baseType="lpstr">
      <vt:lpstr>Aptos</vt:lpstr>
      <vt:lpstr>Aptos Display</vt:lpstr>
      <vt:lpstr>Arial</vt:lpstr>
      <vt:lpstr>Calibri</vt:lpstr>
      <vt:lpstr>Host Grotesk Medium</vt:lpstr>
      <vt:lpstr>Roboto</vt:lpstr>
      <vt:lpstr>Wingdings</vt:lpstr>
      <vt:lpstr>RetrospectVTI</vt:lpstr>
      <vt:lpstr>Office Theme</vt:lpstr>
      <vt:lpstr>SUPPORTO MULTIVITAMINICO E CHIRURGICA METABOLICA E BARIATRICA   NUOVE EVIDENZE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  r.bellini@ao-pisa.toscana.it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Rosario Bellini</cp:lastModifiedBy>
  <cp:revision>29</cp:revision>
  <dcterms:created xsi:type="dcterms:W3CDTF">2022-02-27T17:36:31Z</dcterms:created>
  <dcterms:modified xsi:type="dcterms:W3CDTF">2025-05-12T16:13:11Z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